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1" r:id="rId3"/>
    <p:sldId id="316" r:id="rId4"/>
    <p:sldId id="312" r:id="rId5"/>
    <p:sldId id="313" r:id="rId6"/>
    <p:sldId id="307" r:id="rId7"/>
    <p:sldId id="306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7" r:id="rId17"/>
    <p:sldId id="288" r:id="rId18"/>
    <p:sldId id="289" r:id="rId19"/>
    <p:sldId id="290" r:id="rId20"/>
    <p:sldId id="295" r:id="rId21"/>
    <p:sldId id="296" r:id="rId22"/>
    <p:sldId id="297" r:id="rId23"/>
    <p:sldId id="298" r:id="rId24"/>
    <p:sldId id="299" r:id="rId25"/>
    <p:sldId id="272" r:id="rId26"/>
    <p:sldId id="274" r:id="rId27"/>
    <p:sldId id="275" r:id="rId28"/>
    <p:sldId id="310" r:id="rId29"/>
    <p:sldId id="315" r:id="rId30"/>
    <p:sldId id="314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424" autoAdjust="0"/>
  </p:normalViewPr>
  <p:slideViewPr>
    <p:cSldViewPr snapToGrid="0">
      <p:cViewPr>
        <p:scale>
          <a:sx n="62" d="100"/>
          <a:sy n="62" d="100"/>
        </p:scale>
        <p:origin x="-1614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76AEB-2CB0-4F07-BBC1-C01A4C8B0C2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CB88F-886C-49B1-9B49-6137F914EE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9FDAA-2BD6-4AF7-96A6-ABC392E7251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09EB-B418-4CD5-B56B-140F351FB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37892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84814F-B3A1-4EAF-8ED1-EC8E2FBB5C81}" type="datetime1">
              <a:rPr lang="zh-TW" altLang="en-US" smtClean="0"/>
              <a:pPr/>
              <a:t>2014/11/4</a:t>
            </a:fld>
            <a:endParaRPr lang="en-US" altLang="zh-TW" smtClean="0"/>
          </a:p>
        </p:txBody>
      </p:sp>
      <p:sp>
        <p:nvSpPr>
          <p:cNvPr id="37893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5A55A5-6184-4B01-B151-CD546B826EF3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38916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5AFE20-6187-4918-9304-BB5980CFDC5F}" type="datetime1">
              <a:rPr lang="zh-TW" altLang="en-US" smtClean="0"/>
              <a:pPr/>
              <a:t>2014/11/4</a:t>
            </a:fld>
            <a:endParaRPr lang="en-US" altLang="zh-TW" smtClean="0"/>
          </a:p>
        </p:txBody>
      </p:sp>
      <p:sp>
        <p:nvSpPr>
          <p:cNvPr id="38917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52225A-D658-4347-9BDA-614506EB4F84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39940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5ED9AC-5C30-4DDC-B70F-8AF4BA589B76}" type="datetime1">
              <a:rPr lang="zh-TW" altLang="en-US" smtClean="0"/>
              <a:pPr/>
              <a:t>2014/11/4</a:t>
            </a:fld>
            <a:endParaRPr lang="en-US" altLang="zh-TW" smtClean="0"/>
          </a:p>
        </p:txBody>
      </p:sp>
      <p:sp>
        <p:nvSpPr>
          <p:cNvPr id="39941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76A786-0AAE-4EFB-B1CD-4979BF691BC2}" type="slidenum">
              <a:rPr lang="zh-TW" altLang="en-US" smtClean="0"/>
              <a:pPr/>
              <a:t>12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40964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73D926-D43C-4E84-B77A-D29C284DBB26}" type="datetime1">
              <a:rPr lang="zh-TW" altLang="en-US" smtClean="0"/>
              <a:pPr/>
              <a:t>2014/11/4</a:t>
            </a:fld>
            <a:endParaRPr lang="en-US" altLang="zh-TW" smtClean="0"/>
          </a:p>
        </p:txBody>
      </p:sp>
      <p:sp>
        <p:nvSpPr>
          <p:cNvPr id="4096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D833C3-FA87-4991-ADB2-AB11C7B202D4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xfrm>
            <a:off x="686601" y="4344058"/>
            <a:ext cx="5484799" cy="4113192"/>
          </a:xfrm>
          <a:noFill/>
        </p:spPr>
        <p:txBody>
          <a:bodyPr lIns="91385" tIns="45693" rIns="91385" bIns="45693"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09EB-B418-4CD5-B56B-140F351FB18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585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5068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93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646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3409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40687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673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781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69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628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0487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9265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4590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0871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863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80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4873-FF24-47C6-A16E-5848660C5FFE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4012B3-2041-4D25-9518-7B8D78D5B6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1348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e.moe.edu.tw/junior/sear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9981;&#29992;&#21360;&#20294;&#38656;&#25918;&#26044;&#38651;&#33126;&#19978;&#35506;&#20351;&#29992;--1-2&#39640;&#32887;&#21313;&#20116;&#23416;&#32676;&#20171;&#32057;.docx" TargetMode="External"/><Relationship Id="rId5" Type="http://schemas.openxmlformats.org/officeDocument/2006/relationships/hyperlink" Target="1-2&#39640;&#32887;&#21450;&#20116;&#23560;&#32676;&#31185;&#25915;&#30053;.docx" TargetMode="External"/><Relationship Id="rId4" Type="http://schemas.openxmlformats.org/officeDocument/2006/relationships/hyperlink" Target="103&#32676;&#31185;--&#23416;&#26657;&#23565;&#29031;&#34920;.xl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36969;&#24615;&#36628;&#23566;&#21015;&#36554;7-&#35199;&#28246;&#22283;&#20013;.wmv" TargetMode="External"/><Relationship Id="rId2" Type="http://schemas.openxmlformats.org/officeDocument/2006/relationships/hyperlink" Target="&#36969;&#24615;&#36628;&#23566;&#21015;&#36554;1-&#22823;&#27193;&#22283;&#20013;.wm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9981;&#29992;&#21360;&#20294;&#38656;&#25918;&#26044;&#38651;&#33126;&#19978;&#35506;&#20351;&#29992;--1-2&#39640;&#32887;&#21313;&#20116;&#23416;&#32676;&#20171;&#32057;.docx" TargetMode="External"/><Relationship Id="rId2" Type="http://schemas.openxmlformats.org/officeDocument/2006/relationships/hyperlink" Target="1-2&#39640;&#32887;&#21450;&#20116;&#23560;&#32676;&#31185;&#25915;&#30053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6969;&#24615;&#36628;&#23566;&#21015;&#36554;1-&#22823;&#27193;&#22283;&#20013;.wmv" TargetMode="External"/><Relationship Id="rId5" Type="http://schemas.openxmlformats.org/officeDocument/2006/relationships/hyperlink" Target="&#24037;&#20316;&#19990;&#30028;&#22294;.jpg" TargetMode="External"/><Relationship Id="rId4" Type="http://schemas.openxmlformats.org/officeDocument/2006/relationships/hyperlink" Target="103&#32676;&#31185;--&#23416;&#26657;&#23565;&#29031;&#34920;.xl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59.125.86.115/test102/junior/index.ph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2304;&#21488;&#28771;1001&#20491;&#25925;&#20107;&#12305;%20&#22823;&#38797;&#23665;&#22478;&#30334;&#24180;&#19977;&#21512;&#38498;%20&#37291;&#31185;&#23416;&#29983;&#20462;&#24314;&#22825;&#31354;&#27665;&#23487;1020728%20-%20YouTube%20%5b360p%5d.mp4" TargetMode="External"/><Relationship Id="rId2" Type="http://schemas.openxmlformats.org/officeDocument/2006/relationships/hyperlink" Target="&#12304;&#19990;&#30028;&#31532;&#19968;&#40613;&#26041;&#65288;&#12550;&#12580;&#715;&#65289;&#12305;&#27491;&#24335;&#38928;&#21578;HD%207&#26376;19&#26085;&#19978;&#26144;%20-%20YouTube%20%5b720p%5d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82880" y="4336000"/>
            <a:ext cx="11033760" cy="1646302"/>
          </a:xfrm>
        </p:spPr>
        <p:txBody>
          <a:bodyPr/>
          <a:lstStyle/>
          <a:p>
            <a:pPr algn="ctr"/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zh-TW" altLang="en-US" sz="4800" b="1" dirty="0" smtClean="0">
                <a:solidFill>
                  <a:srgbClr val="0000CC"/>
                </a:solidFill>
              </a:rPr>
              <a:t>適性輔導</a:t>
            </a:r>
            <a:r>
              <a:rPr lang="en-US" altLang="zh-TW" sz="4800" b="1" dirty="0" smtClean="0">
                <a:solidFill>
                  <a:srgbClr val="0000CC"/>
                </a:solidFill>
              </a:rPr>
              <a:t>/</a:t>
            </a:r>
            <a:r>
              <a:rPr lang="zh-TW" altLang="en-US" sz="4800" b="1" dirty="0" smtClean="0">
                <a:solidFill>
                  <a:srgbClr val="0000CC"/>
                </a:solidFill>
              </a:rPr>
              <a:t>生涯輔導記錄手冊</a:t>
            </a:r>
            <a:r>
              <a:rPr lang="en-US" altLang="zh-TW" sz="4800" b="1" dirty="0" smtClean="0">
                <a:solidFill>
                  <a:srgbClr val="0000CC"/>
                </a:solidFill>
              </a:rPr>
              <a:t/>
            </a:r>
            <a:br>
              <a:rPr lang="en-US" altLang="zh-TW" sz="4800" b="1" dirty="0" smtClean="0">
                <a:solidFill>
                  <a:srgbClr val="0000CC"/>
                </a:solidFill>
              </a:rPr>
            </a:br>
            <a:r>
              <a:rPr lang="en-US" altLang="zh-TW" sz="4800" b="1" dirty="0" smtClean="0">
                <a:solidFill>
                  <a:srgbClr val="0000CC"/>
                </a:solidFill>
              </a:rPr>
              <a:t> </a:t>
            </a:r>
            <a:r>
              <a:rPr lang="zh-TW" altLang="en-US" sz="4800" b="1" dirty="0" smtClean="0">
                <a:solidFill>
                  <a:srgbClr val="0000CC"/>
                </a:solidFill>
              </a:rPr>
              <a:t>～導師</a:t>
            </a:r>
            <a:r>
              <a:rPr lang="zh-TW" altLang="en-US" sz="4400" b="1" dirty="0" smtClean="0">
                <a:solidFill>
                  <a:srgbClr val="0000CC"/>
                </a:solidFill>
              </a:rPr>
              <a:t>～ </a:t>
            </a:r>
            <a:r>
              <a:rPr lang="en-US" altLang="zh-TW" sz="4400" b="1" dirty="0" smtClean="0">
                <a:solidFill>
                  <a:srgbClr val="0000CC"/>
                </a:solidFill>
              </a:rPr>
              <a:t/>
            </a:r>
            <a:br>
              <a:rPr lang="en-US" altLang="zh-TW" sz="4400" b="1" dirty="0" smtClean="0">
                <a:solidFill>
                  <a:srgbClr val="0000CC"/>
                </a:solidFill>
              </a:rPr>
            </a:br>
            <a:r>
              <a:rPr lang="en-US" altLang="zh-TW" sz="4400" b="1" dirty="0" smtClean="0">
                <a:solidFill>
                  <a:srgbClr val="0000CC"/>
                </a:solidFill>
              </a:rPr>
              <a:t/>
            </a:r>
            <a:br>
              <a:rPr lang="en-US" altLang="zh-TW" sz="4400" b="1" dirty="0" smtClean="0">
                <a:solidFill>
                  <a:srgbClr val="0000CC"/>
                </a:solidFill>
              </a:rPr>
            </a:b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zh-TW" altLang="en-US" sz="3600" b="1" dirty="0" smtClean="0">
                <a:solidFill>
                  <a:srgbClr val="0000CC"/>
                </a:solidFill>
              </a:rPr>
              <a:t>臺南市大成國中</a:t>
            </a:r>
            <a:r>
              <a:rPr lang="en-US" altLang="zh-TW" sz="3600" b="1" dirty="0" smtClean="0">
                <a:solidFill>
                  <a:srgbClr val="0000CC"/>
                </a:solidFill>
              </a:rPr>
              <a:t/>
            </a:r>
            <a:br>
              <a:rPr lang="en-US" altLang="zh-TW" sz="3600" b="1" dirty="0" smtClean="0">
                <a:solidFill>
                  <a:srgbClr val="0000CC"/>
                </a:solidFill>
              </a:rPr>
            </a:br>
            <a:r>
              <a:rPr lang="zh-TW" altLang="en-US" sz="3600" b="1" dirty="0" smtClean="0">
                <a:solidFill>
                  <a:srgbClr val="0000CC"/>
                </a:solidFill>
              </a:rPr>
              <a:t>沈惠娟</a:t>
            </a:r>
            <a:r>
              <a:rPr lang="zh-TW" altLang="zh-TW" sz="6000" dirty="0"/>
              <a:t/>
            </a:r>
            <a:br>
              <a:rPr lang="zh-TW" altLang="zh-TW" sz="6000" dirty="0"/>
            </a:br>
            <a:endParaRPr lang="zh-TW" altLang="en-US" sz="4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9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18" y="1412875"/>
            <a:ext cx="11093449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0" y="620713"/>
            <a:ext cx="12192000" cy="576262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 flipV="1">
            <a:off x="143339" y="5373216"/>
            <a:ext cx="11809312" cy="1368152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>
                  <a:alpha val="56000"/>
                </a:srgbClr>
              </a:gs>
              <a:gs pos="50000">
                <a:srgbClr val="992151">
                  <a:alpha val="4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03" name="文字方塊 13"/>
          <p:cNvSpPr txBox="1">
            <a:spLocks noChangeArrowheads="1"/>
          </p:cNvSpPr>
          <p:nvPr/>
        </p:nvSpPr>
        <p:spPr bwMode="auto">
          <a:xfrm>
            <a:off x="484717" y="673101"/>
            <a:ext cx="3416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FFCC"/>
                </a:solidFill>
                <a:latin typeface="Adobe 繁黑體 Std B"/>
                <a:ea typeface="Adobe 繁黑體 Std B"/>
                <a:cs typeface="Adobe 繁黑體 Std B"/>
              </a:rPr>
              <a:t>國中生生涯規劃歷程</a:t>
            </a:r>
          </a:p>
        </p:txBody>
      </p:sp>
      <p:cxnSp>
        <p:nvCxnSpPr>
          <p:cNvPr id="15" name="直線接點 14"/>
          <p:cNvCxnSpPr/>
          <p:nvPr/>
        </p:nvCxnSpPr>
        <p:spPr bwMode="auto">
          <a:xfrm>
            <a:off x="374651" y="3213100"/>
            <a:ext cx="11501967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 bwMode="auto">
          <a:xfrm>
            <a:off x="6191251" y="1341438"/>
            <a:ext cx="2497667" cy="79216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7" name="橢圓 16"/>
          <p:cNvSpPr/>
          <p:nvPr/>
        </p:nvSpPr>
        <p:spPr bwMode="auto">
          <a:xfrm>
            <a:off x="7823201" y="3500438"/>
            <a:ext cx="2112433" cy="252095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620713"/>
            <a:ext cx="12192000" cy="576262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 flipV="1">
            <a:off x="143339" y="5373216"/>
            <a:ext cx="11809312" cy="1368152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>
                  <a:alpha val="56000"/>
                </a:srgbClr>
              </a:gs>
              <a:gs pos="50000">
                <a:srgbClr val="992151">
                  <a:alpha val="4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126" name="圖片 11" descr="適性輔導-歷程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17" y="1412875"/>
            <a:ext cx="11097683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文字方塊 14"/>
          <p:cNvSpPr txBox="1">
            <a:spLocks noChangeArrowheads="1"/>
          </p:cNvSpPr>
          <p:nvPr/>
        </p:nvSpPr>
        <p:spPr bwMode="auto">
          <a:xfrm>
            <a:off x="484718" y="673101"/>
            <a:ext cx="3416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FFCC"/>
                </a:solidFill>
                <a:latin typeface="Adobe 繁黑體 Std B"/>
                <a:ea typeface="Adobe 繁黑體 Std B"/>
                <a:cs typeface="Adobe 繁黑體 Std B"/>
              </a:rPr>
              <a:t>國中生生涯規劃歷程</a:t>
            </a:r>
          </a:p>
        </p:txBody>
      </p:sp>
      <p:cxnSp>
        <p:nvCxnSpPr>
          <p:cNvPr id="18" name="直線接點 17"/>
          <p:cNvCxnSpPr/>
          <p:nvPr/>
        </p:nvCxnSpPr>
        <p:spPr bwMode="auto">
          <a:xfrm>
            <a:off x="334434" y="2997200"/>
            <a:ext cx="11330517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 bwMode="auto">
          <a:xfrm>
            <a:off x="6191251" y="1341438"/>
            <a:ext cx="2497667" cy="79216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7" name="橢圓 16"/>
          <p:cNvSpPr/>
          <p:nvPr/>
        </p:nvSpPr>
        <p:spPr bwMode="auto">
          <a:xfrm>
            <a:off x="3790951" y="3141663"/>
            <a:ext cx="2497667" cy="3024187"/>
          </a:xfrm>
          <a:prstGeom prst="ellipse">
            <a:avLst/>
          </a:prstGeom>
          <a:noFill/>
          <a:ln w="31750" cap="flat" cmpd="sng" algn="ctr">
            <a:solidFill>
              <a:srgbClr val="0C01E5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9" name="橢圓 18"/>
          <p:cNvSpPr/>
          <p:nvPr/>
        </p:nvSpPr>
        <p:spPr bwMode="auto">
          <a:xfrm>
            <a:off x="7152218" y="2997200"/>
            <a:ext cx="2495549" cy="3024188"/>
          </a:xfrm>
          <a:prstGeom prst="ellipse">
            <a:avLst/>
          </a:prstGeom>
          <a:noFill/>
          <a:ln w="31750" cap="flat" cmpd="sng" algn="ctr">
            <a:solidFill>
              <a:srgbClr val="0C01E5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0" name="橢圓 19"/>
          <p:cNvSpPr/>
          <p:nvPr/>
        </p:nvSpPr>
        <p:spPr bwMode="auto">
          <a:xfrm>
            <a:off x="9457267" y="2852739"/>
            <a:ext cx="2495551" cy="34559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73200"/>
            <a:ext cx="11093451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0" y="620713"/>
            <a:ext cx="12192000" cy="576262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 flipV="1">
            <a:off x="143339" y="5373216"/>
            <a:ext cx="11809312" cy="1368152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>
                  <a:alpha val="56000"/>
                </a:srgbClr>
              </a:gs>
              <a:gs pos="50000">
                <a:srgbClr val="992151">
                  <a:alpha val="4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51" name="文字方塊 13"/>
          <p:cNvSpPr txBox="1">
            <a:spLocks noChangeArrowheads="1"/>
          </p:cNvSpPr>
          <p:nvPr/>
        </p:nvSpPr>
        <p:spPr bwMode="auto">
          <a:xfrm>
            <a:off x="484717" y="673101"/>
            <a:ext cx="3416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FFCC"/>
                </a:solidFill>
                <a:latin typeface="Adobe 繁黑體 Std B"/>
                <a:ea typeface="Adobe 繁黑體 Std B"/>
                <a:cs typeface="Adobe 繁黑體 Std B"/>
              </a:rPr>
              <a:t>國中生生涯規劃歷程</a:t>
            </a:r>
          </a:p>
        </p:txBody>
      </p:sp>
      <p:cxnSp>
        <p:nvCxnSpPr>
          <p:cNvPr id="15" name="直線接點 14"/>
          <p:cNvCxnSpPr/>
          <p:nvPr/>
        </p:nvCxnSpPr>
        <p:spPr bwMode="auto">
          <a:xfrm>
            <a:off x="563033" y="3357563"/>
            <a:ext cx="11330517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 bwMode="auto">
          <a:xfrm>
            <a:off x="6191251" y="1412876"/>
            <a:ext cx="2497667" cy="792163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7" name="橢圓 16"/>
          <p:cNvSpPr/>
          <p:nvPr/>
        </p:nvSpPr>
        <p:spPr bwMode="auto">
          <a:xfrm>
            <a:off x="2351618" y="3573464"/>
            <a:ext cx="9120716" cy="23764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圓角矩形 70"/>
          <p:cNvSpPr/>
          <p:nvPr/>
        </p:nvSpPr>
        <p:spPr>
          <a:xfrm flipV="1">
            <a:off x="431371" y="2287720"/>
            <a:ext cx="11329259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0" y="692151"/>
            <a:ext cx="12192000" cy="136842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1984" y="1020763"/>
            <a:ext cx="9939867" cy="1255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 smtClean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國中學生的進路與發展</a:t>
            </a:r>
            <a:endParaRPr lang="zh-TW" alt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0" y="1916113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1968501" y="2024063"/>
            <a:ext cx="7973484" cy="4500562"/>
            <a:chOff x="1475656" y="2024187"/>
            <a:chExt cx="5981556" cy="4501157"/>
          </a:xfrm>
        </p:grpSpPr>
        <p:grpSp>
          <p:nvGrpSpPr>
            <p:cNvPr id="5" name="群組 4"/>
            <p:cNvGrpSpPr>
              <a:grpSpLocks/>
            </p:cNvGrpSpPr>
            <p:nvPr/>
          </p:nvGrpSpPr>
          <p:grpSpPr bwMode="auto">
            <a:xfrm>
              <a:off x="3707904" y="2523356"/>
              <a:ext cx="2808312" cy="3888432"/>
              <a:chOff x="3347864" y="2708920"/>
              <a:chExt cx="2808312" cy="3888432"/>
            </a:xfrm>
          </p:grpSpPr>
          <p:sp>
            <p:nvSpPr>
              <p:cNvPr id="4" name="等腰三角形 3"/>
              <p:cNvSpPr/>
              <p:nvPr/>
            </p:nvSpPr>
            <p:spPr bwMode="auto">
              <a:xfrm>
                <a:off x="3347864" y="2708920"/>
                <a:ext cx="2808312" cy="1224136"/>
              </a:xfrm>
              <a:prstGeom prst="triangle">
                <a:avLst>
                  <a:gd name="adj" fmla="val 77954"/>
                </a:avLst>
              </a:prstGeom>
              <a:gradFill flip="none" rotWithShape="1">
                <a:gsLst>
                  <a:gs pos="42000">
                    <a:srgbClr val="B31B51"/>
                  </a:gs>
                  <a:gs pos="70000">
                    <a:srgbClr val="B31B51">
                      <a:gamma/>
                      <a:shade val="46275"/>
                      <a:invGamma/>
                      <a:lumMod val="98000"/>
                      <a:lumOff val="2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等腰三角形 39"/>
              <p:cNvSpPr/>
              <p:nvPr/>
            </p:nvSpPr>
            <p:spPr bwMode="auto">
              <a:xfrm flipV="1">
                <a:off x="3347864" y="3933056"/>
                <a:ext cx="2808312" cy="2664296"/>
              </a:xfrm>
              <a:prstGeom prst="triangle">
                <a:avLst>
                  <a:gd name="adj" fmla="val 22486"/>
                </a:avLst>
              </a:prstGeom>
              <a:gradFill>
                <a:gsLst>
                  <a:gs pos="38000">
                    <a:srgbClr val="B31B51">
                      <a:lumMod val="0"/>
                    </a:srgbClr>
                  </a:gs>
                  <a:gs pos="99000">
                    <a:srgbClr val="B31B51">
                      <a:gamma/>
                      <a:shade val="46275"/>
                      <a:invGamma/>
                      <a:lumMod val="98000"/>
                      <a:lumOff val="2000"/>
                    </a:srgbClr>
                  </a:gs>
                </a:gsLst>
                <a:path path="circle">
                  <a:fillToRect l="100000" t="10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51" name="等腰三角形 50"/>
            <p:cNvSpPr/>
            <p:nvPr/>
          </p:nvSpPr>
          <p:spPr bwMode="auto">
            <a:xfrm>
              <a:off x="1475656" y="3747492"/>
              <a:ext cx="2808312" cy="1224136"/>
            </a:xfrm>
            <a:prstGeom prst="triangle">
              <a:avLst>
                <a:gd name="adj" fmla="val 77954"/>
              </a:avLst>
            </a:prstGeom>
            <a:gradFill flip="none" rotWithShape="1">
              <a:gsLst>
                <a:gs pos="42000">
                  <a:srgbClr val="9933FF"/>
                </a:gs>
                <a:gs pos="70000">
                  <a:srgbClr val="3A1953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6" name="Freeform 824"/>
            <p:cNvSpPr>
              <a:spLocks/>
            </p:cNvSpPr>
            <p:nvPr/>
          </p:nvSpPr>
          <p:spPr bwMode="auto">
            <a:xfrm rot="2071066" flipH="1" flipV="1">
              <a:off x="2017125" y="3033970"/>
              <a:ext cx="3059850" cy="1590885"/>
            </a:xfrm>
            <a:custGeom>
              <a:avLst/>
              <a:gdLst>
                <a:gd name="T0" fmla="*/ 494 w 750"/>
                <a:gd name="T1" fmla="*/ 166 h 470"/>
                <a:gd name="T2" fmla="*/ 750 w 750"/>
                <a:gd name="T3" fmla="*/ 338 h 470"/>
                <a:gd name="T4" fmla="*/ 492 w 750"/>
                <a:gd name="T5" fmla="*/ 470 h 470"/>
                <a:gd name="T6" fmla="*/ 490 w 750"/>
                <a:gd name="T7" fmla="*/ 390 h 470"/>
                <a:gd name="T8" fmla="*/ 142 w 750"/>
                <a:gd name="T9" fmla="*/ 306 h 470"/>
                <a:gd name="T10" fmla="*/ 4 w 750"/>
                <a:gd name="T11" fmla="*/ 172 h 470"/>
                <a:gd name="T12" fmla="*/ 0 w 750"/>
                <a:gd name="T13" fmla="*/ 2 h 470"/>
                <a:gd name="T14" fmla="*/ 166 w 750"/>
                <a:gd name="T15" fmla="*/ 168 h 470"/>
                <a:gd name="T16" fmla="*/ 496 w 750"/>
                <a:gd name="T17" fmla="*/ 248 h 470"/>
                <a:gd name="T18" fmla="*/ 494 w 750"/>
                <a:gd name="T19" fmla="*/ 1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6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新細明體" charset="-120"/>
              </a:endParaRPr>
            </a:p>
          </p:txBody>
        </p:sp>
        <p:sp>
          <p:nvSpPr>
            <p:cNvPr id="52" name="等腰三角形 51"/>
            <p:cNvSpPr/>
            <p:nvPr/>
          </p:nvSpPr>
          <p:spPr bwMode="auto">
            <a:xfrm flipV="1">
              <a:off x="1475656" y="4971628"/>
              <a:ext cx="2808312" cy="1553716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rgbClr val="B31B51">
                    <a:lumMod val="0"/>
                  </a:srgbClr>
                </a:gs>
                <a:gs pos="100000">
                  <a:srgbClr val="7030A0">
                    <a:lumMod val="87000"/>
                    <a:alpha val="69000"/>
                  </a:srgbClr>
                </a:gs>
              </a:gsLst>
              <a:path path="circle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4" name="等腰三角形 53"/>
            <p:cNvSpPr/>
            <p:nvPr/>
          </p:nvSpPr>
          <p:spPr bwMode="auto">
            <a:xfrm>
              <a:off x="4427984" y="3747492"/>
              <a:ext cx="2808312" cy="1224136"/>
            </a:xfrm>
            <a:prstGeom prst="triangle">
              <a:avLst>
                <a:gd name="adj" fmla="val 77954"/>
              </a:avLst>
            </a:prstGeom>
            <a:gradFill flip="none" rotWithShape="1">
              <a:gsLst>
                <a:gs pos="26000">
                  <a:srgbClr val="00B050"/>
                </a:gs>
                <a:gs pos="74000">
                  <a:srgbClr val="192F2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5" name="等腰三角形 54"/>
            <p:cNvSpPr/>
            <p:nvPr/>
          </p:nvSpPr>
          <p:spPr bwMode="auto">
            <a:xfrm flipV="1">
              <a:off x="4438126" y="4971628"/>
              <a:ext cx="2798170" cy="1553716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rgbClr val="B31B51">
                    <a:lumMod val="0"/>
                  </a:srgbClr>
                </a:gs>
                <a:gs pos="63000">
                  <a:srgbClr val="28391F"/>
                </a:gs>
              </a:gsLst>
              <a:path path="circle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98" name="矩形 59"/>
            <p:cNvSpPr>
              <a:spLocks noChangeArrowheads="1"/>
            </p:cNvSpPr>
            <p:nvPr/>
          </p:nvSpPr>
          <p:spPr bwMode="auto">
            <a:xfrm>
              <a:off x="2267744" y="4571518"/>
              <a:ext cx="908160" cy="40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校園生活</a:t>
              </a:r>
            </a:p>
          </p:txBody>
        </p:sp>
        <p:sp>
          <p:nvSpPr>
            <p:cNvPr id="7199" name="矩形 60"/>
            <p:cNvSpPr>
              <a:spLocks noChangeArrowheads="1"/>
            </p:cNvSpPr>
            <p:nvPr/>
          </p:nvSpPr>
          <p:spPr bwMode="auto">
            <a:xfrm>
              <a:off x="5593660" y="4611588"/>
              <a:ext cx="908160" cy="40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職業環境</a:t>
              </a:r>
            </a:p>
          </p:txBody>
        </p:sp>
        <p:sp>
          <p:nvSpPr>
            <p:cNvPr id="7200" name="矩形 61"/>
            <p:cNvSpPr>
              <a:spLocks noChangeArrowheads="1"/>
            </p:cNvSpPr>
            <p:nvPr/>
          </p:nvSpPr>
          <p:spPr bwMode="auto">
            <a:xfrm>
              <a:off x="5004048" y="2955404"/>
              <a:ext cx="908160" cy="40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探索活動</a:t>
              </a:r>
            </a:p>
          </p:txBody>
        </p:sp>
        <p:sp>
          <p:nvSpPr>
            <p:cNvPr id="7" name="向右箭號 6"/>
            <p:cNvSpPr/>
            <p:nvPr/>
          </p:nvSpPr>
          <p:spPr bwMode="auto">
            <a:xfrm rot="19671886">
              <a:off x="3560438" y="3912734"/>
              <a:ext cx="691209" cy="938852"/>
            </a:xfrm>
            <a:prstGeom prst="rightArrow">
              <a:avLst>
                <a:gd name="adj1" fmla="val 62859"/>
                <a:gd name="adj2" fmla="val 54940"/>
              </a:avLst>
            </a:prstGeom>
            <a:gradFill flip="none" rotWithShape="1">
              <a:gsLst>
                <a:gs pos="0">
                  <a:srgbClr val="990033">
                    <a:tint val="66000"/>
                    <a:satMod val="160000"/>
                  </a:srgbClr>
                </a:gs>
                <a:gs pos="50000">
                  <a:srgbClr val="990033">
                    <a:tint val="44500"/>
                    <a:satMod val="160000"/>
                  </a:srgbClr>
                </a:gs>
                <a:gs pos="100000">
                  <a:srgbClr val="9900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scene3d>
              <a:camera prst="orthographicFront">
                <a:rot lat="1200000" lon="60000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202" name="矩形 64"/>
            <p:cNvSpPr>
              <a:spLocks noChangeArrowheads="1"/>
            </p:cNvSpPr>
            <p:nvPr/>
          </p:nvSpPr>
          <p:spPr bwMode="auto">
            <a:xfrm rot="-172845">
              <a:off x="3493273" y="4267834"/>
              <a:ext cx="655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做決定</a:t>
              </a:r>
            </a:p>
          </p:txBody>
        </p:sp>
        <p:grpSp>
          <p:nvGrpSpPr>
            <p:cNvPr id="6" name="群組 7"/>
            <p:cNvGrpSpPr>
              <a:grpSpLocks/>
            </p:cNvGrpSpPr>
            <p:nvPr/>
          </p:nvGrpSpPr>
          <p:grpSpPr bwMode="auto">
            <a:xfrm>
              <a:off x="4716016" y="3183021"/>
              <a:ext cx="749312" cy="879111"/>
              <a:chOff x="4716016" y="3008545"/>
              <a:chExt cx="749312" cy="879111"/>
            </a:xfrm>
          </p:grpSpPr>
          <p:sp>
            <p:nvSpPr>
              <p:cNvPr id="68" name="向右箭號 67"/>
              <p:cNvSpPr/>
              <p:nvPr/>
            </p:nvSpPr>
            <p:spPr bwMode="auto">
              <a:xfrm rot="18921835">
                <a:off x="4866482" y="3008545"/>
                <a:ext cx="598846" cy="879111"/>
              </a:xfrm>
              <a:prstGeom prst="rightArrow">
                <a:avLst>
                  <a:gd name="adj1" fmla="val 64525"/>
                  <a:gd name="adj2" fmla="val 72182"/>
                </a:avLst>
              </a:prstGeom>
              <a:gradFill flip="none" rotWithShape="1">
                <a:gsLst>
                  <a:gs pos="0">
                    <a:srgbClr val="990033">
                      <a:tint val="66000"/>
                      <a:satMod val="160000"/>
                    </a:srgbClr>
                  </a:gs>
                  <a:gs pos="50000">
                    <a:srgbClr val="990033">
                      <a:tint val="44500"/>
                      <a:satMod val="160000"/>
                    </a:srgbClr>
                  </a:gs>
                  <a:gs pos="100000">
                    <a:srgbClr val="990033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scene3d>
                <a:camera prst="orthographicFront">
                  <a:rot lat="20794202" lon="19762852" rev="12960672"/>
                </a:camera>
                <a:lightRig rig="threePt" dir="t"/>
              </a:scene3d>
              <a:sp3d z="-57150"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210" name="矩形 68"/>
              <p:cNvSpPr>
                <a:spLocks noChangeArrowheads="1"/>
              </p:cNvSpPr>
              <p:nvPr/>
            </p:nvSpPr>
            <p:spPr bwMode="auto">
              <a:xfrm>
                <a:off x="4716016" y="3398540"/>
                <a:ext cx="65504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TW" altLang="en-US" sz="1200" b="1">
                    <a:latin typeface="微軟正黑體" pitchFamily="34" charset="-120"/>
                    <a:ea typeface="微軟正黑體" pitchFamily="34" charset="-120"/>
                  </a:rPr>
                  <a:t>做決定</a:t>
                </a:r>
              </a:p>
            </p:txBody>
          </p:sp>
        </p:grpSp>
        <p:sp>
          <p:nvSpPr>
            <p:cNvPr id="66" name="向右箭號 65"/>
            <p:cNvSpPr/>
            <p:nvPr/>
          </p:nvSpPr>
          <p:spPr bwMode="auto">
            <a:xfrm rot="19671886">
              <a:off x="5188960" y="3722494"/>
              <a:ext cx="747478" cy="1041497"/>
            </a:xfrm>
            <a:prstGeom prst="rightArrow">
              <a:avLst>
                <a:gd name="adj1" fmla="val 64525"/>
                <a:gd name="adj2" fmla="val 72182"/>
              </a:avLst>
            </a:prstGeom>
            <a:gradFill flip="none" rotWithShape="1">
              <a:gsLst>
                <a:gs pos="0">
                  <a:srgbClr val="990033">
                    <a:tint val="66000"/>
                    <a:satMod val="160000"/>
                  </a:srgbClr>
                </a:gs>
                <a:gs pos="50000">
                  <a:srgbClr val="990033">
                    <a:tint val="44500"/>
                    <a:satMod val="160000"/>
                  </a:srgbClr>
                </a:gs>
                <a:gs pos="100000">
                  <a:srgbClr val="9900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scene3d>
              <a:camera prst="orthographicFront">
                <a:rot lat="18610581" lon="1719144" rev="4995378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205" name="矩形 66"/>
            <p:cNvSpPr>
              <a:spLocks noChangeArrowheads="1"/>
            </p:cNvSpPr>
            <p:nvPr/>
          </p:nvSpPr>
          <p:spPr bwMode="auto">
            <a:xfrm rot="-830499">
              <a:off x="5099680" y="4151407"/>
              <a:ext cx="655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做決定</a:t>
              </a:r>
            </a:p>
          </p:txBody>
        </p:sp>
        <p:sp>
          <p:nvSpPr>
            <p:cNvPr id="59" name="Freeform 824"/>
            <p:cNvSpPr>
              <a:spLocks/>
            </p:cNvSpPr>
            <p:nvPr/>
          </p:nvSpPr>
          <p:spPr bwMode="auto">
            <a:xfrm rot="2715716" flipH="1" flipV="1">
              <a:off x="3116073" y="2051047"/>
              <a:ext cx="2451424" cy="2397703"/>
            </a:xfrm>
            <a:custGeom>
              <a:avLst/>
              <a:gdLst>
                <a:gd name="T0" fmla="*/ 494 w 750"/>
                <a:gd name="T1" fmla="*/ 166 h 470"/>
                <a:gd name="T2" fmla="*/ 750 w 750"/>
                <a:gd name="T3" fmla="*/ 338 h 470"/>
                <a:gd name="T4" fmla="*/ 492 w 750"/>
                <a:gd name="T5" fmla="*/ 470 h 470"/>
                <a:gd name="T6" fmla="*/ 490 w 750"/>
                <a:gd name="T7" fmla="*/ 390 h 470"/>
                <a:gd name="T8" fmla="*/ 142 w 750"/>
                <a:gd name="T9" fmla="*/ 306 h 470"/>
                <a:gd name="T10" fmla="*/ 4 w 750"/>
                <a:gd name="T11" fmla="*/ 172 h 470"/>
                <a:gd name="T12" fmla="*/ 0 w 750"/>
                <a:gd name="T13" fmla="*/ 2 h 470"/>
                <a:gd name="T14" fmla="*/ 166 w 750"/>
                <a:gd name="T15" fmla="*/ 168 h 470"/>
                <a:gd name="T16" fmla="*/ 496 w 750"/>
                <a:gd name="T17" fmla="*/ 248 h 470"/>
                <a:gd name="T18" fmla="*/ 494 w 750"/>
                <a:gd name="T19" fmla="*/ 1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6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新細明體" charset="-120"/>
              </a:endParaRPr>
            </a:p>
          </p:txBody>
        </p:sp>
        <p:sp>
          <p:nvSpPr>
            <p:cNvPr id="7207" name="矩形 69"/>
            <p:cNvSpPr>
              <a:spLocks noChangeArrowheads="1"/>
            </p:cNvSpPr>
            <p:nvPr/>
          </p:nvSpPr>
          <p:spPr bwMode="auto">
            <a:xfrm rot="18906829">
              <a:off x="3622086" y="2609833"/>
              <a:ext cx="392510" cy="244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sz="2200" b="1">
                  <a:latin typeface="微軟正黑體" pitchFamily="34" charset="-120"/>
                  <a:ea typeface="微軟正黑體" pitchFamily="34" charset="-120"/>
                </a:rPr>
                <a:t>最</a:t>
              </a:r>
              <a:r>
                <a:rPr lang="zh-TW" altLang="en-US" sz="2100" b="1">
                  <a:latin typeface="微軟正黑體" pitchFamily="34" charset="-120"/>
                  <a:ea typeface="微軟正黑體" pitchFamily="34" charset="-120"/>
                </a:rPr>
                <a:t>適</a:t>
              </a:r>
              <a:r>
                <a:rPr lang="zh-TW" altLang="en-US" sz="2000" b="1">
                  <a:latin typeface="微軟正黑體" pitchFamily="34" charset="-120"/>
                  <a:ea typeface="微軟正黑體" pitchFamily="34" charset="-120"/>
                </a:rPr>
                <a:t>合</a:t>
              </a:r>
              <a:r>
                <a:rPr lang="zh-TW" altLang="en-US" sz="1800" b="1">
                  <a:latin typeface="微軟正黑體" pitchFamily="34" charset="-120"/>
                  <a:ea typeface="微軟正黑體" pitchFamily="34" charset="-120"/>
                </a:rPr>
                <a:t>的</a:t>
              </a:r>
              <a:r>
                <a:rPr lang="zh-TW" altLang="en-US" sz="1600" b="1">
                  <a:latin typeface="微軟正黑體" pitchFamily="34" charset="-120"/>
                  <a:ea typeface="微軟正黑體" pitchFamily="34" charset="-120"/>
                </a:rPr>
                <a:t>生</a:t>
              </a:r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涯</a:t>
              </a:r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進</a:t>
              </a:r>
              <a:r>
                <a:rPr lang="zh-TW" altLang="en-US" sz="1000" b="1">
                  <a:latin typeface="微軟正黑體" pitchFamily="34" charset="-120"/>
                  <a:ea typeface="微軟正黑體" pitchFamily="34" charset="-120"/>
                </a:rPr>
                <a:t>路</a:t>
              </a:r>
            </a:p>
          </p:txBody>
        </p:sp>
        <p:sp>
          <p:nvSpPr>
            <p:cNvPr id="7208" name="Freeform 824"/>
            <p:cNvSpPr>
              <a:spLocks/>
            </p:cNvSpPr>
            <p:nvPr/>
          </p:nvSpPr>
          <p:spPr bwMode="auto">
            <a:xfrm rot="21372992" flipV="1">
              <a:off x="4266277" y="3161107"/>
              <a:ext cx="3190935" cy="2139622"/>
            </a:xfrm>
            <a:custGeom>
              <a:avLst/>
              <a:gdLst>
                <a:gd name="T0" fmla="*/ 2147483647 w 750"/>
                <a:gd name="T1" fmla="*/ 2147483647 h 470"/>
                <a:gd name="T2" fmla="*/ 2147483647 w 750"/>
                <a:gd name="T3" fmla="*/ 2147483647 h 470"/>
                <a:gd name="T4" fmla="*/ 2147483647 w 750"/>
                <a:gd name="T5" fmla="*/ 2147483647 h 470"/>
                <a:gd name="T6" fmla="*/ 2147483647 w 750"/>
                <a:gd name="T7" fmla="*/ 2147483647 h 470"/>
                <a:gd name="T8" fmla="*/ 2147483647 w 750"/>
                <a:gd name="T9" fmla="*/ 2147483647 h 470"/>
                <a:gd name="T10" fmla="*/ 2147483647 w 750"/>
                <a:gd name="T11" fmla="*/ 2147483647 h 470"/>
                <a:gd name="T12" fmla="*/ 0 w 750"/>
                <a:gd name="T13" fmla="*/ 2147483647 h 470"/>
                <a:gd name="T14" fmla="*/ 2147483647 w 750"/>
                <a:gd name="T15" fmla="*/ 2147483647 h 470"/>
                <a:gd name="T16" fmla="*/ 2147483647 w 750"/>
                <a:gd name="T17" fmla="*/ 2147483647 h 470"/>
                <a:gd name="T18" fmla="*/ 2147483647 w 750"/>
                <a:gd name="T19" fmla="*/ 2147483647 h 4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0"/>
                <a:gd name="T31" fmla="*/ 0 h 470"/>
                <a:gd name="T32" fmla="*/ 750 w 750"/>
                <a:gd name="T33" fmla="*/ 470 h 4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178" name="矩形 71"/>
          <p:cNvSpPr>
            <a:spLocks noChangeArrowheads="1"/>
          </p:cNvSpPr>
          <p:nvPr/>
        </p:nvSpPr>
        <p:spPr bwMode="auto">
          <a:xfrm>
            <a:off x="3503085" y="5694363"/>
            <a:ext cx="5310716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適性輔導內涵</a:t>
            </a:r>
          </a:p>
        </p:txBody>
      </p:sp>
      <p:sp>
        <p:nvSpPr>
          <p:cNvPr id="7179" name="矩形 37"/>
          <p:cNvSpPr>
            <a:spLocks noChangeArrowheads="1"/>
          </p:cNvSpPr>
          <p:nvPr/>
        </p:nvSpPr>
        <p:spPr bwMode="auto">
          <a:xfrm rot="-1120159">
            <a:off x="5963708" y="2233614"/>
            <a:ext cx="569387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500" b="1"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適</a:t>
            </a:r>
            <a:r>
              <a:rPr lang="zh-TW" altLang="en-US" sz="2200" b="1">
                <a:latin typeface="微軟正黑體" pitchFamily="34" charset="-120"/>
                <a:ea typeface="微軟正黑體" pitchFamily="34" charset="-120"/>
              </a:rPr>
              <a:t>合</a:t>
            </a: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1900" b="1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1800" b="1">
                <a:latin typeface="微軟正黑體" pitchFamily="34" charset="-120"/>
                <a:ea typeface="微軟正黑體" pitchFamily="34" charset="-120"/>
              </a:rPr>
              <a:t>涯</a:t>
            </a:r>
            <a:r>
              <a:rPr lang="zh-TW" altLang="en-US" sz="1700" b="1"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en-US" sz="1500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7180" name="矩形 38"/>
          <p:cNvSpPr>
            <a:spLocks noChangeArrowheads="1"/>
          </p:cNvSpPr>
          <p:nvPr/>
        </p:nvSpPr>
        <p:spPr bwMode="auto">
          <a:xfrm rot="4444074">
            <a:off x="7686473" y="2294997"/>
            <a:ext cx="523220" cy="32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 b="1"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en-US" sz="2100" b="1">
                <a:latin typeface="微軟正黑體" pitchFamily="34" charset="-120"/>
                <a:ea typeface="微軟正黑體" pitchFamily="34" charset="-120"/>
              </a:rPr>
              <a:t>適</a:t>
            </a: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合</a:t>
            </a:r>
            <a:r>
              <a:rPr lang="zh-TW" altLang="en-US" sz="1800" b="1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1400" b="1">
                <a:latin typeface="微軟正黑體" pitchFamily="34" charset="-120"/>
                <a:ea typeface="微軟正黑體" pitchFamily="34" charset="-120"/>
              </a:rPr>
              <a:t>涯</a:t>
            </a:r>
            <a:r>
              <a:rPr lang="zh-TW" altLang="en-US" sz="1200" b="1"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41" name="橢圓 40"/>
          <p:cNvSpPr/>
          <p:nvPr/>
        </p:nvSpPr>
        <p:spPr bwMode="auto">
          <a:xfrm>
            <a:off x="4559300" y="4005263"/>
            <a:ext cx="1153584" cy="79216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2" name="橢圓 41"/>
          <p:cNvSpPr/>
          <p:nvPr/>
        </p:nvSpPr>
        <p:spPr bwMode="auto">
          <a:xfrm>
            <a:off x="6096000" y="3357563"/>
            <a:ext cx="1151467" cy="792162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3" name="橢圓 42"/>
          <p:cNvSpPr/>
          <p:nvPr/>
        </p:nvSpPr>
        <p:spPr bwMode="auto">
          <a:xfrm>
            <a:off x="6671733" y="3933826"/>
            <a:ext cx="1151467" cy="790575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00CC"/>
                </a:solidFill>
              </a:rPr>
              <a:t>親師生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共同合作</a:t>
            </a:r>
            <a:r>
              <a:rPr lang="zh-TW" altLang="en-US" sz="4800" b="1" dirty="0" smtClean="0"/>
              <a:t>的課題</a:t>
            </a:r>
            <a:endParaRPr lang="zh-TW" altLang="en-US" sz="4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邊形 7"/>
          <p:cNvSpPr/>
          <p:nvPr/>
        </p:nvSpPr>
        <p:spPr bwMode="auto">
          <a:xfrm rot="8098716">
            <a:off x="5232666" y="1515799"/>
            <a:ext cx="490537" cy="300567"/>
          </a:xfrm>
          <a:prstGeom prst="homePlate">
            <a:avLst/>
          </a:prstGeom>
          <a:solidFill>
            <a:schemeClr val="bg1">
              <a:lumMod val="75000"/>
              <a:alpha val="8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latin typeface="+mn-lt"/>
            </a:endParaRPr>
          </a:p>
        </p:txBody>
      </p:sp>
      <p:grpSp>
        <p:nvGrpSpPr>
          <p:cNvPr id="3" name="群組 3"/>
          <p:cNvGrpSpPr>
            <a:grpSpLocks/>
          </p:cNvGrpSpPr>
          <p:nvPr/>
        </p:nvGrpSpPr>
        <p:grpSpPr bwMode="auto">
          <a:xfrm>
            <a:off x="431800" y="1011238"/>
            <a:ext cx="5615517" cy="5721350"/>
            <a:chOff x="4932363" y="1387128"/>
            <a:chExt cx="3252787" cy="4562475"/>
          </a:xfrm>
        </p:grpSpPr>
        <p:sp>
          <p:nvSpPr>
            <p:cNvPr id="15" name="矩形 14"/>
            <p:cNvSpPr/>
            <p:nvPr/>
          </p:nvSpPr>
          <p:spPr bwMode="auto">
            <a:xfrm>
              <a:off x="5021867" y="1488404"/>
              <a:ext cx="3163283" cy="4461199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>
                <a:latin typeface="+mn-lt"/>
              </a:endParaRPr>
            </a:p>
          </p:txBody>
        </p:sp>
        <p:pic>
          <p:nvPicPr>
            <p:cNvPr id="92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363" y="1387128"/>
              <a:ext cx="3184525" cy="447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五邊形 16"/>
          <p:cNvSpPr/>
          <p:nvPr/>
        </p:nvSpPr>
        <p:spPr bwMode="auto">
          <a:xfrm rot="8098716">
            <a:off x="11273103" y="1541727"/>
            <a:ext cx="493712" cy="289984"/>
          </a:xfrm>
          <a:prstGeom prst="homePlate">
            <a:avLst/>
          </a:prstGeom>
          <a:solidFill>
            <a:schemeClr val="bg1">
              <a:lumMod val="75000"/>
              <a:alpha val="8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latin typeface="+mn-lt"/>
            </a:endParaRPr>
          </a:p>
        </p:txBody>
      </p:sp>
      <p:sp>
        <p:nvSpPr>
          <p:cNvPr id="9221" name="矩形 8"/>
          <p:cNvSpPr>
            <a:spLocks noChangeArrowheads="1"/>
          </p:cNvSpPr>
          <p:nvPr/>
        </p:nvSpPr>
        <p:spPr bwMode="auto">
          <a:xfrm>
            <a:off x="502919" y="228600"/>
            <a:ext cx="10820401" cy="7207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/>
          <a:p>
            <a:r>
              <a:rPr kumimoji="0" lang="zh-TW" altLang="en-US" sz="2800">
                <a:solidFill>
                  <a:srgbClr val="FF0000"/>
                </a:solidFill>
                <a:ea typeface="微軟正黑體" pitchFamily="34" charset="-120"/>
              </a:rPr>
              <a:t>以生涯輔導紀錄手冊為藍本，進行適性輔導服務</a:t>
            </a:r>
            <a:endParaRPr kumimoji="0" lang="zh-TW" altLang="en-US" sz="1600">
              <a:solidFill>
                <a:schemeClr val="bg1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087211" y="1033145"/>
          <a:ext cx="6906669" cy="3426058"/>
        </p:xfrm>
        <a:graphic>
          <a:graphicData uri="http://schemas.openxmlformats.org/drawingml/2006/table">
            <a:tbl>
              <a:tblPr/>
              <a:tblGrid>
                <a:gridCol w="2822349"/>
                <a:gridCol w="408432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項目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分項目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4379">
                <a:tc rowSpan="2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一、我的成長故事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（一）自我認識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（二）職業與我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379">
                <a:tc rowSpan="3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二、各項心理測驗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（一）性向測驗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（二）興趣測驗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（三）其它測驗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268">
                <a:tc rowSpan="6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三、學習成果及特殊表現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（一）我的學習表現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8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（二）我的經歷（班級幹部、社團）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7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（三）生涯試探活動紀錄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7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（四）參與各項競賽成果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7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（五）行為表現獎懲紀錄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3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（六）服務學習紀錄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1728" marR="517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58"/>
          <p:cNvGraphicFramePr>
            <a:graphicFrameLocks noGrp="1"/>
          </p:cNvGraphicFramePr>
          <p:nvPr/>
        </p:nvGraphicFramePr>
        <p:xfrm>
          <a:off x="5099395" y="4490720"/>
          <a:ext cx="6864005" cy="2156618"/>
        </p:xfrm>
        <a:graphic>
          <a:graphicData uri="http://schemas.openxmlformats.org/drawingml/2006/table">
            <a:tbl>
              <a:tblPr/>
              <a:tblGrid>
                <a:gridCol w="2825405"/>
                <a:gridCol w="4038600"/>
              </a:tblGrid>
              <a:tr h="234302">
                <a:tc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四、生涯統整面面觀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5223" marR="45223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5223" marR="45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170">
                <a:tc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五、生涯發展規劃書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5223" marR="45223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5223" marR="452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633">
                <a:tc rowSpan="3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六、其他生涯輔導紀錄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5223" marR="45223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（一）生涯輔導紀錄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5223" marR="452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6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（二）生涯諮詢紀錄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5223" marR="452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77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（三）家長的話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5223" marR="452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6705">
                <a:tc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附錄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5223" marR="45223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38213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國中技藝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/>
                          <a:cs typeface="Arial" pitchFamily="34" charset="0"/>
                        </a:rPr>
                        <a:t>、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十三職群與相關性向測驗、興趣測驗之對應分析</a:t>
                      </a:r>
                    </a:p>
                  </a:txBody>
                  <a:tcPr marL="45223" marR="452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圓角矩形 27"/>
          <p:cNvSpPr/>
          <p:nvPr/>
        </p:nvSpPr>
        <p:spPr>
          <a:xfrm flipV="1">
            <a:off x="239350" y="2287720"/>
            <a:ext cx="11713301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35177" t="9756" r="34039" b="12671"/>
          <a:stretch/>
        </p:blipFill>
        <p:spPr bwMode="auto">
          <a:xfrm>
            <a:off x="431371" y="853440"/>
            <a:ext cx="4809089" cy="54112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5108" t="12781" r="33999" b="9534"/>
          <a:stretch/>
        </p:blipFill>
        <p:spPr bwMode="auto">
          <a:xfrm>
            <a:off x="3573959" y="1057457"/>
            <a:ext cx="4768916" cy="505919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35162" t="15988" r="33855" b="6263"/>
          <a:stretch/>
        </p:blipFill>
        <p:spPr bwMode="auto">
          <a:xfrm>
            <a:off x="6456892" y="1219200"/>
            <a:ext cx="4800533" cy="537475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248" name="矩形 6"/>
          <p:cNvSpPr>
            <a:spLocks noChangeArrowheads="1"/>
          </p:cNvSpPr>
          <p:nvPr/>
        </p:nvSpPr>
        <p:spPr bwMode="auto">
          <a:xfrm>
            <a:off x="457200" y="189230"/>
            <a:ext cx="111252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國中學生生涯發展紀錄手冊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面面觀</a:t>
            </a:r>
            <a:endParaRPr lang="zh-TW" altLang="zh-TW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49" name="圖片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6118" y="785813"/>
            <a:ext cx="157903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5344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生涯統整面面觀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grpSp>
        <p:nvGrpSpPr>
          <p:cNvPr id="2" name="群組 3"/>
          <p:cNvGrpSpPr>
            <a:grpSpLocks/>
          </p:cNvGrpSpPr>
          <p:nvPr/>
        </p:nvGrpSpPr>
        <p:grpSpPr bwMode="auto">
          <a:xfrm>
            <a:off x="1054101" y="960120"/>
            <a:ext cx="10140951" cy="5815331"/>
            <a:chOff x="790513" y="1196752"/>
            <a:chExt cx="7605576" cy="5578607"/>
          </a:xfrm>
        </p:grpSpPr>
        <p:pic>
          <p:nvPicPr>
            <p:cNvPr id="1128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0513" y="1196753"/>
              <a:ext cx="3853495" cy="5578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1196752"/>
              <a:ext cx="3752081" cy="557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圓角矩形 4"/>
          <p:cNvSpPr/>
          <p:nvPr/>
        </p:nvSpPr>
        <p:spPr>
          <a:xfrm>
            <a:off x="1066800" y="2133600"/>
            <a:ext cx="4946651" cy="302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094318" y="5157788"/>
            <a:ext cx="4946649" cy="7921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081618" y="5949951"/>
            <a:ext cx="4946649" cy="7921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191251" y="1268413"/>
            <a:ext cx="5003800" cy="20161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6191251" y="3284539"/>
            <a:ext cx="5003800" cy="18002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6191251" y="5084763"/>
            <a:ext cx="5003800" cy="15732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43339" y="2132856"/>
            <a:ext cx="814668" cy="45253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覺察與試探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999318" y="2492375"/>
            <a:ext cx="791633" cy="23050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興趣與性向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817285" y="5270501"/>
            <a:ext cx="1272116" cy="5699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環境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815167" y="6038850"/>
            <a:ext cx="1272117" cy="5715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資訊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1295141" y="1269335"/>
            <a:ext cx="814668" cy="53406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選你所適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6769101" y="1993900"/>
            <a:ext cx="3839633" cy="5699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進路類型選擇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6788152" y="3841750"/>
            <a:ext cx="3839633" cy="5715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家長、老師想法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6864351" y="5667376"/>
            <a:ext cx="3462867" cy="5699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適性入學選擇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/>
          <p:cNvSpPr/>
          <p:nvPr/>
        </p:nvSpPr>
        <p:spPr>
          <a:xfrm flipV="1">
            <a:off x="239350" y="2287720"/>
            <a:ext cx="11713301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35149" t="12247" r="33805" b="10250"/>
          <a:stretch/>
        </p:blipFill>
        <p:spPr bwMode="auto">
          <a:xfrm>
            <a:off x="815414" y="1412777"/>
            <a:ext cx="5088565" cy="535911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5097" t="10500" r="33856" b="11743"/>
          <a:stretch/>
        </p:blipFill>
        <p:spPr bwMode="auto">
          <a:xfrm>
            <a:off x="6261805" y="1412777"/>
            <a:ext cx="5062220" cy="534874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295" name="圖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33" y="4724400"/>
            <a:ext cx="201506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矩形 6"/>
          <p:cNvSpPr>
            <a:spLocks noChangeArrowheads="1"/>
          </p:cNvSpPr>
          <p:nvPr/>
        </p:nvSpPr>
        <p:spPr bwMode="auto">
          <a:xfrm>
            <a:off x="0" y="692150"/>
            <a:ext cx="12192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國中學生生涯發展紀錄手冊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生涯發展規劃書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(103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年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4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月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底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/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以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103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年期程為例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lang="zh-TW" altLang="zh-TW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群組 26"/>
          <p:cNvGrpSpPr/>
          <p:nvPr/>
        </p:nvGrpSpPr>
        <p:grpSpPr>
          <a:xfrm>
            <a:off x="6480043" y="3356992"/>
            <a:ext cx="1248139" cy="2520280"/>
            <a:chOff x="5868144" y="1700808"/>
            <a:chExt cx="1773789" cy="4756286"/>
          </a:xfrm>
          <a:effectLst>
            <a:outerShdw blurRad="368300" sx="115000" sy="115000" algn="ctr" rotWithShape="0">
              <a:srgbClr val="000000">
                <a:alpha val="31000"/>
              </a:srgbClr>
            </a:outerShdw>
          </a:effectLst>
        </p:grpSpPr>
        <p:pic>
          <p:nvPicPr>
            <p:cNvPr id="25" name="圖片 24" descr="圖片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8144" y="1700808"/>
              <a:ext cx="1773789" cy="4756286"/>
            </a:xfrm>
            <a:prstGeom prst="rect">
              <a:avLst/>
            </a:prstGeom>
            <a:effectLst>
              <a:outerShdw blurRad="190500" dist="241300" dir="2700000" sx="98000" sy="98000" algn="tl" rotWithShape="0">
                <a:prstClr val="black">
                  <a:alpha val="67000"/>
                </a:prstClr>
              </a:outerShdw>
            </a:effectLst>
          </p:spPr>
        </p:pic>
        <p:sp>
          <p:nvSpPr>
            <p:cNvPr id="2" name="矩形 1"/>
            <p:cNvSpPr/>
            <p:nvPr/>
          </p:nvSpPr>
          <p:spPr bwMode="auto">
            <a:xfrm>
              <a:off x="6156176" y="2276872"/>
              <a:ext cx="1008112" cy="381642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677334" y="259080"/>
            <a:ext cx="8596668" cy="88392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生涯發展規劃書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grpSp>
        <p:nvGrpSpPr>
          <p:cNvPr id="2" name="群組 3"/>
          <p:cNvGrpSpPr>
            <a:grpSpLocks/>
          </p:cNvGrpSpPr>
          <p:nvPr/>
        </p:nvGrpSpPr>
        <p:grpSpPr bwMode="auto">
          <a:xfrm>
            <a:off x="1200151" y="1268413"/>
            <a:ext cx="10079567" cy="5473700"/>
            <a:chOff x="578464" y="1340768"/>
            <a:chExt cx="6706472" cy="4829175"/>
          </a:xfrm>
        </p:grpSpPr>
        <p:pic>
          <p:nvPicPr>
            <p:cNvPr id="133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8464" y="1340768"/>
              <a:ext cx="3276600" cy="482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6289" y="1372887"/>
              <a:ext cx="3468647" cy="4758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圓角矩形 6"/>
          <p:cNvSpPr/>
          <p:nvPr/>
        </p:nvSpPr>
        <p:spPr>
          <a:xfrm>
            <a:off x="431371" y="1269335"/>
            <a:ext cx="637211" cy="53406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綜整、評估與決定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1280576" y="1310641"/>
            <a:ext cx="637211" cy="53406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諮詢與紀錄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747434" y="1484314"/>
            <a:ext cx="1830917" cy="16922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評估與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決定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745318" y="3940175"/>
            <a:ext cx="1830916" cy="16906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親師支持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7920567" y="3224214"/>
            <a:ext cx="1830917" cy="16922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諮詢過程紀錄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1200151" y="1304925"/>
            <a:ext cx="4866216" cy="22685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200151" y="3573463"/>
            <a:ext cx="4866216" cy="2266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6066367" y="2041526"/>
            <a:ext cx="5213351" cy="43402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70467" y="80963"/>
            <a:ext cx="10653184" cy="838200"/>
          </a:xfrm>
        </p:spPr>
        <p:txBody>
          <a:bodyPr/>
          <a:lstStyle/>
          <a:p>
            <a:pPr>
              <a:defRPr/>
            </a:pP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effectLst/>
                <a:ea typeface="華康粗圓體(P)" panose="020F0700000000000000" pitchFamily="34" charset="-120"/>
              </a:rPr>
              <a:t>適性</a:t>
            </a:r>
            <a:r>
              <a:rPr lang="zh-TW" altLang="en-US" sz="3200" smtClean="0">
                <a:solidFill>
                  <a:schemeClr val="tx2">
                    <a:lumMod val="50000"/>
                  </a:schemeClr>
                </a:solidFill>
                <a:effectLst/>
                <a:ea typeface="華康粗圓體(P)" panose="020F0700000000000000" pitchFamily="34" charset="-120"/>
              </a:rPr>
              <a:t>發展                                                          </a:t>
            </a:r>
            <a:r>
              <a:rPr lang="en-US" altLang="zh-TW" sz="2000" dirty="0" smtClean="0">
                <a:solidFill>
                  <a:schemeClr val="tx1"/>
                </a:solidFill>
                <a:ea typeface="華康粗圓體" pitchFamily="49" charset="-120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ea typeface="華康粗圓體" pitchFamily="49" charset="-120"/>
              </a:rPr>
              <a:t>引自台中家商</a:t>
            </a:r>
            <a:r>
              <a:rPr lang="en-US" altLang="zh-TW" sz="2000" dirty="0" smtClean="0">
                <a:solidFill>
                  <a:schemeClr val="tx1"/>
                </a:solidFill>
                <a:ea typeface="華康粗圓體" pitchFamily="49" charset="-120"/>
              </a:rPr>
              <a:t>)</a:t>
            </a:r>
            <a:endParaRPr lang="zh-TW" altLang="en-US" sz="2000" dirty="0" smtClean="0">
              <a:solidFill>
                <a:schemeClr val="tx2">
                  <a:lumMod val="50000"/>
                </a:schemeClr>
              </a:solidFill>
              <a:effectLst/>
              <a:ea typeface="華康粗圓體(P)" panose="020F0700000000000000" pitchFamily="34" charset="-120"/>
            </a:endParaRP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68817" y="1033463"/>
            <a:ext cx="11283103" cy="37004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SzPct val="70000"/>
              <a:buFont typeface="Wingdings" pitchFamily="2" charset="2"/>
              <a:buChar char="l"/>
              <a:defRPr/>
            </a:pPr>
            <a:r>
              <a:rPr lang="zh-TW" altLang="en-US" sz="3200" dirty="0">
                <a:solidFill>
                  <a:srgbClr val="FF0066"/>
                </a:solidFill>
              </a:rPr>
              <a:t>你會不會看著展翅遨翔的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禿鷹</a:t>
            </a:r>
            <a:r>
              <a:rPr lang="zh-TW" altLang="en-US" sz="3200" dirty="0">
                <a:solidFill>
                  <a:srgbClr val="FF0066"/>
                </a:solidFill>
              </a:rPr>
              <a:t>，說道</a:t>
            </a:r>
            <a:r>
              <a:rPr lang="zh-TW" altLang="en-US" sz="3200" dirty="0" smtClean="0">
                <a:solidFill>
                  <a:srgbClr val="FF0066"/>
                </a:solidFill>
              </a:rPr>
              <a:t>：</a:t>
            </a:r>
            <a:endParaRPr lang="en-US" altLang="zh-TW" sz="3200" dirty="0" smtClean="0">
              <a:solidFill>
                <a:srgbClr val="FF0066"/>
              </a:solidFill>
            </a:endParaRPr>
          </a:p>
          <a:p>
            <a:pPr marL="0" indent="0">
              <a:spcBef>
                <a:spcPct val="50000"/>
              </a:spcBef>
              <a:buSzPct val="70000"/>
              <a:buNone/>
              <a:defRPr/>
            </a:pPr>
            <a:r>
              <a:rPr lang="zh-TW" altLang="en-US" sz="3200" dirty="0" smtClean="0">
                <a:solidFill>
                  <a:srgbClr val="FF0066"/>
                </a:solidFill>
              </a:rPr>
              <a:t>  「</a:t>
            </a:r>
            <a:r>
              <a:rPr lang="zh-TW" altLang="en-US" sz="3200" dirty="0">
                <a:solidFill>
                  <a:srgbClr val="FF0066"/>
                </a:solidFill>
              </a:rPr>
              <a:t>我希望牠像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海豚</a:t>
            </a:r>
            <a:r>
              <a:rPr lang="zh-TW" altLang="en-US" sz="3200" dirty="0">
                <a:solidFill>
                  <a:srgbClr val="FF0066"/>
                </a:solidFill>
              </a:rPr>
              <a:t>般在大海中悠遊？</a:t>
            </a:r>
            <a:r>
              <a:rPr lang="zh-TW" altLang="en-US" sz="3200" dirty="0" smtClean="0">
                <a:solidFill>
                  <a:srgbClr val="FF0066"/>
                </a:solidFill>
              </a:rPr>
              <a:t>」</a:t>
            </a:r>
            <a:endParaRPr lang="zh-TW" altLang="en-US" sz="3200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SzPct val="70000"/>
              <a:buFont typeface="Wingdings" pitchFamily="2" charset="2"/>
              <a:buChar char="l"/>
              <a:defRPr/>
            </a:pPr>
            <a:r>
              <a:rPr lang="zh-TW" altLang="en-US" sz="3200" dirty="0">
                <a:solidFill>
                  <a:srgbClr val="FF0066"/>
                </a:solidFill>
              </a:rPr>
              <a:t>你會不會看著一隻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海豚</a:t>
            </a:r>
            <a:r>
              <a:rPr lang="zh-TW" altLang="en-US" sz="3200" dirty="0">
                <a:solidFill>
                  <a:srgbClr val="FF0066"/>
                </a:solidFill>
              </a:rPr>
              <a:t>，希望牠有一天 </a:t>
            </a:r>
            <a:br>
              <a:rPr lang="zh-TW" altLang="en-US" sz="3200" dirty="0">
                <a:solidFill>
                  <a:srgbClr val="FF0066"/>
                </a:solidFill>
              </a:rPr>
            </a:br>
            <a:r>
              <a:rPr lang="zh-TW" altLang="en-US" sz="3200" dirty="0">
                <a:solidFill>
                  <a:srgbClr val="FF0066"/>
                </a:solidFill>
              </a:rPr>
              <a:t> 像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長頸鹿</a:t>
            </a:r>
            <a:r>
              <a:rPr lang="zh-TW" altLang="en-US" sz="3200" dirty="0">
                <a:solidFill>
                  <a:srgbClr val="FF0066"/>
                </a:solidFill>
              </a:rPr>
              <a:t>般頂天立地？</a:t>
            </a:r>
          </a:p>
          <a:p>
            <a:pPr eaLnBrk="1" hangingPunct="1">
              <a:spcBef>
                <a:spcPct val="50000"/>
              </a:spcBef>
              <a:buSzPct val="70000"/>
              <a:buFont typeface="Wingdings" pitchFamily="2" charset="2"/>
              <a:buChar char="l"/>
              <a:defRPr/>
            </a:pPr>
            <a:r>
              <a:rPr lang="zh-TW" altLang="en-US" sz="3200" dirty="0">
                <a:solidFill>
                  <a:srgbClr val="FF0066"/>
                </a:solidFill>
              </a:rPr>
              <a:t>你會不會想：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</a:rPr>
              <a:t>獅子</a:t>
            </a:r>
            <a:r>
              <a:rPr lang="zh-TW" altLang="en-US" sz="3200" dirty="0">
                <a:solidFill>
                  <a:srgbClr val="FF0066"/>
                </a:solidFill>
              </a:rPr>
              <a:t>為什麼跑</a:t>
            </a:r>
            <a:r>
              <a:rPr lang="zh-TW" altLang="en-US" sz="3200" dirty="0" smtClean="0">
                <a:solidFill>
                  <a:srgbClr val="FF0066"/>
                </a:solidFill>
              </a:rPr>
              <a:t>不過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花豹</a:t>
            </a:r>
            <a:r>
              <a:rPr lang="zh-TW" altLang="en-US" sz="3200" dirty="0">
                <a:solidFill>
                  <a:srgbClr val="FF0066"/>
                </a:solidFill>
              </a:rPr>
              <a:t>？</a:t>
            </a:r>
            <a:r>
              <a:rPr lang="zh-TW" altLang="en-US" sz="3200" dirty="0">
                <a:solidFill>
                  <a:srgbClr val="0070C0"/>
                </a:solidFill>
              </a:rPr>
              <a:t>       </a:t>
            </a:r>
          </a:p>
          <a:p>
            <a:pPr eaLnBrk="1" hangingPunct="1">
              <a:buFontTx/>
              <a:buNone/>
              <a:defRPr/>
            </a:pPr>
            <a:endParaRPr lang="en-US" altLang="zh-TW" sz="2800" dirty="0" smtClean="0">
              <a:solidFill>
                <a:srgbClr val="000066"/>
              </a:solidFill>
              <a:latin typeface="華康粗圓體(P)" panose="020F0700000000000000" pitchFamily="34" charset="-120"/>
              <a:ea typeface="華康粗圓體(P)" panose="020F0700000000000000" pitchFamily="34" charset="-120"/>
              <a:sym typeface="Wingdings" panose="05000000000000000000" pitchFamily="2" charset="2"/>
            </a:endParaRPr>
          </a:p>
        </p:txBody>
      </p:sp>
      <p:pic>
        <p:nvPicPr>
          <p:cNvPr id="4" name="Picture 7" descr="獅豹爭食"/>
          <p:cNvPicPr>
            <a:picLocks noChangeAspect="1" noChangeArrowheads="1"/>
          </p:cNvPicPr>
          <p:nvPr/>
        </p:nvPicPr>
        <p:blipFill>
          <a:blip r:embed="rId2" cstate="print"/>
          <a:srcRect b="8443"/>
          <a:stretch>
            <a:fillRect/>
          </a:stretch>
        </p:blipFill>
        <p:spPr bwMode="auto">
          <a:xfrm>
            <a:off x="1265767" y="4450080"/>
            <a:ext cx="52324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CAN0340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036051" y="2495551"/>
            <a:ext cx="2495549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Cj032649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00480" flipH="1">
            <a:off x="7423151" y="4578351"/>
            <a:ext cx="2351616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CBD07394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6655">
            <a:off x="488951" y="153988"/>
            <a:ext cx="2250016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教師在志願選填的重要性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b="1" dirty="0" smtClean="0">
                <a:solidFill>
                  <a:srgbClr val="000099"/>
                </a:solidFill>
              </a:rPr>
              <a:t>數字說話了</a:t>
            </a:r>
            <a:endParaRPr lang="zh-TW" altLang="en-US" sz="8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內容版面配置區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551784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altLang="zh-TW" sz="3200" dirty="0" smtClean="0"/>
              <a:t>A</a:t>
            </a:r>
            <a:r>
              <a:rPr lang="zh-TW" altLang="zh-TW" sz="3200" dirty="0" smtClean="0"/>
              <a:t>導師、</a:t>
            </a:r>
            <a:r>
              <a:rPr lang="en-US" altLang="zh-TW" sz="3200" dirty="0" smtClean="0"/>
              <a:t>B</a:t>
            </a:r>
            <a:r>
              <a:rPr lang="zh-TW" altLang="zh-TW" sz="3200" dirty="0" smtClean="0"/>
              <a:t>輔導老師、</a:t>
            </a:r>
            <a:r>
              <a:rPr lang="en-US" altLang="zh-TW" sz="3200" dirty="0" smtClean="0"/>
              <a:t>C</a:t>
            </a:r>
            <a:r>
              <a:rPr lang="zh-TW" altLang="zh-TW" sz="3200" dirty="0" smtClean="0"/>
              <a:t>綜合活動領域教師、</a:t>
            </a:r>
            <a:r>
              <a:rPr lang="en-US" altLang="zh-TW" sz="3200" dirty="0" smtClean="0"/>
              <a:t>D</a:t>
            </a:r>
            <a:r>
              <a:rPr lang="zh-TW" altLang="zh-TW" sz="3200" dirty="0" smtClean="0"/>
              <a:t>其他學科教師</a:t>
            </a:r>
            <a:r>
              <a:rPr lang="en-US" altLang="zh-TW" sz="3200" dirty="0" smtClean="0"/>
              <a:t>_____________</a:t>
            </a:r>
            <a:r>
              <a:rPr lang="zh-TW" altLang="zh-TW" sz="3200" dirty="0" smtClean="0"/>
              <a:t>科</a:t>
            </a:r>
            <a:r>
              <a:rPr lang="en-US" altLang="zh-TW" sz="3200" dirty="0" smtClean="0"/>
              <a:t>*(</a:t>
            </a:r>
            <a:r>
              <a:rPr lang="zh-TW" altLang="zh-TW" sz="3200" dirty="0" smtClean="0"/>
              <a:t>請輸入學科</a:t>
            </a:r>
            <a:r>
              <a:rPr lang="en-US" altLang="zh-TW" sz="3200" dirty="0" smtClean="0"/>
              <a:t>)*</a:t>
            </a:r>
            <a:r>
              <a:rPr lang="zh-TW" altLang="zh-TW" sz="3200" dirty="0" smtClean="0"/>
              <a:t>、</a:t>
            </a:r>
            <a:r>
              <a:rPr lang="en-US" altLang="zh-TW" sz="3200" dirty="0" smtClean="0"/>
              <a:t>E</a:t>
            </a:r>
            <a:r>
              <a:rPr lang="zh-TW" altLang="zh-TW" sz="3200" dirty="0" smtClean="0"/>
              <a:t>學校行政人員、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F</a:t>
            </a:r>
            <a:r>
              <a:rPr lang="zh-TW" altLang="zh-TW" sz="3200" dirty="0" smtClean="0"/>
              <a:t>家長、</a:t>
            </a:r>
            <a:r>
              <a:rPr lang="en-US" altLang="zh-TW" sz="3200" dirty="0" smtClean="0"/>
              <a:t>G</a:t>
            </a:r>
            <a:r>
              <a:rPr lang="zh-TW" altLang="zh-TW" sz="3200" dirty="0" smtClean="0"/>
              <a:t>親戚或長輩、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H </a:t>
            </a:r>
            <a:r>
              <a:rPr lang="zh-TW" altLang="zh-TW" sz="3200" dirty="0" smtClean="0"/>
              <a:t>同學、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I</a:t>
            </a:r>
            <a:r>
              <a:rPr lang="zh-TW" altLang="zh-TW" sz="3200" dirty="0" smtClean="0"/>
              <a:t>其他</a:t>
            </a:r>
            <a:r>
              <a:rPr lang="en-US" altLang="zh-TW" sz="3200" dirty="0" smtClean="0"/>
              <a:t>_____________* (</a:t>
            </a:r>
            <a:r>
              <a:rPr lang="zh-TW" altLang="zh-TW" sz="3200" dirty="0" smtClean="0"/>
              <a:t>請輸入對象</a:t>
            </a:r>
            <a:r>
              <a:rPr lang="en-US" altLang="zh-TW" sz="3200" dirty="0" smtClean="0"/>
              <a:t>)*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en-US" sz="3200" dirty="0" smtClean="0"/>
              <a:t>整體而言，依序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b="1" u="sng" dirty="0" smtClean="0">
                <a:solidFill>
                  <a:srgbClr val="FF0000"/>
                </a:solidFill>
              </a:rPr>
              <a:t>家長、</a:t>
            </a:r>
            <a:r>
              <a:rPr lang="zh-TW" altLang="en-US" sz="3200" b="1" u="sng" dirty="0" smtClean="0">
                <a:solidFill>
                  <a:srgbClr val="FF0000"/>
                </a:solidFill>
                <a:sym typeface="Wingdings" pitchFamily="2" charset="2"/>
              </a:rPr>
              <a:t>導師、輔導老師</a:t>
            </a:r>
            <a:r>
              <a:rPr lang="zh-TW" altLang="en-US" sz="3200" dirty="0" smtClean="0">
                <a:sym typeface="Wingdings" pitchFamily="2" charset="2"/>
              </a:rPr>
              <a:t>、同學、親戚或長輩</a:t>
            </a:r>
            <a:endParaRPr lang="zh-TW" altLang="en-US" sz="3200" dirty="0" smtClean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06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諮詢對象：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可複選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50" y="61913"/>
            <a:ext cx="11736751" cy="672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735627" y="6477000"/>
            <a:ext cx="9456373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/>
              <a:t>讓家長正視自己的責任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家長也要增能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dirty="0" smtClean="0"/>
              <a:t>          聯絡簿  學校發的資訊  各類活動</a:t>
            </a:r>
            <a:endParaRPr lang="en-US" altLang="zh-TW" sz="3600" dirty="0" smtClean="0"/>
          </a:p>
          <a:p>
            <a:pPr>
              <a:buNone/>
            </a:pPr>
            <a:r>
              <a:rPr lang="zh-TW" altLang="en-US" sz="3600" dirty="0" smtClean="0"/>
              <a:t>  有能量的家長</a:t>
            </a:r>
            <a:endParaRPr lang="en-US" altLang="zh-TW" sz="3600" dirty="0" smtClean="0"/>
          </a:p>
          <a:p>
            <a:pPr>
              <a:buNone/>
            </a:pPr>
            <a:r>
              <a:rPr lang="zh-TW" altLang="en-US" sz="3600" dirty="0" smtClean="0"/>
              <a:t>  需協助的家長</a:t>
            </a:r>
            <a:r>
              <a:rPr lang="en-US" altLang="zh-TW" sz="3600" dirty="0" smtClean="0"/>
              <a:t>---</a:t>
            </a:r>
            <a:r>
              <a:rPr lang="zh-TW" altLang="en-US" sz="3600" dirty="0" smtClean="0"/>
              <a:t>導師  輔導老師</a:t>
            </a:r>
            <a:endParaRPr lang="en-US" altLang="zh-TW" sz="3600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Blip>
                <a:blip r:embed="rId2"/>
              </a:buBlip>
            </a:pPr>
            <a:r>
              <a:rPr lang="zh-TW" altLang="en-US" sz="3200" dirty="0" smtClean="0"/>
              <a:t>整體而言，學生選填志願主觀認定之考量因素依序：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200" b="1" dirty="0" smtClean="0">
                <a:solidFill>
                  <a:srgbClr val="FF0000"/>
                </a:solidFill>
              </a:rPr>
              <a:t>生涯興趣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性向（專長能力）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學業表現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200" dirty="0" smtClean="0"/>
              <a:t>家人期望</a:t>
            </a:r>
            <a:r>
              <a:rPr lang="zh-TW" altLang="en-US" sz="3200" dirty="0" smtClean="0"/>
              <a:t>、個人</a:t>
            </a:r>
            <a:r>
              <a:rPr lang="zh-TW" altLang="zh-TW" sz="3200" dirty="0" smtClean="0"/>
              <a:t>工作價值觀</a:t>
            </a:r>
            <a:r>
              <a:rPr lang="zh-TW" altLang="en-US" sz="3200" dirty="0" smtClean="0"/>
              <a:t>   、</a:t>
            </a:r>
            <a:r>
              <a:rPr lang="zh-TW" altLang="zh-TW" sz="3200" dirty="0" smtClean="0"/>
              <a:t>人格特質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200" b="1" dirty="0" smtClean="0">
                <a:solidFill>
                  <a:srgbClr val="FF0000"/>
                </a:solidFill>
              </a:rPr>
              <a:t>家庭經濟狀況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通勤距離及時間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200" dirty="0" smtClean="0"/>
              <a:t>未來升學就業管道</a:t>
            </a:r>
            <a:r>
              <a:rPr lang="zh-TW" altLang="en-US" sz="3200" dirty="0" smtClean="0"/>
              <a:t>、</a:t>
            </a:r>
            <a:r>
              <a:rPr lang="zh-TW" altLang="zh-TW" sz="3200" dirty="0" smtClean="0"/>
              <a:t>社會潮流與評價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200" b="1" dirty="0" smtClean="0">
                <a:solidFill>
                  <a:srgbClr val="FF0000"/>
                </a:solidFill>
              </a:rPr>
              <a:t>生涯試探結果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zh-TW" altLang="zh-TW" sz="3200" b="1" dirty="0" smtClean="0">
                <a:solidFill>
                  <a:srgbClr val="FF0000"/>
                </a:solidFill>
              </a:rPr>
              <a:t>家人期望</a:t>
            </a:r>
            <a:r>
              <a:rPr lang="zh-TW" altLang="en-US" sz="3200" dirty="0" smtClean="0">
                <a:latin typeface="新細明體" pitchFamily="18" charset="-120"/>
                <a:ea typeface="新細明體" pitchFamily="18" charset="-120"/>
              </a:rPr>
              <a:t>的考量遠高於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家庭經濟狀況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通勤距離及時間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>
              <a:buFontTx/>
              <a:buBlip>
                <a:blip r:embed="rId2"/>
              </a:buBlip>
            </a:pPr>
            <a:endParaRPr lang="en-US" altLang="zh-TW" sz="3200" dirty="0" smtClean="0"/>
          </a:p>
          <a:p>
            <a:pPr>
              <a:buFontTx/>
              <a:buBlip>
                <a:blip r:embed="rId2"/>
              </a:buBlip>
            </a:pPr>
            <a:endParaRPr lang="en-US" altLang="zh-TW" dirty="0" smtClean="0"/>
          </a:p>
          <a:p>
            <a:pPr>
              <a:buFontTx/>
              <a:buBlip>
                <a:blip r:embed="rId2"/>
              </a:buBlip>
            </a:pPr>
            <a:endParaRPr lang="zh-TW" altLang="en-US" dirty="0" smtClean="0"/>
          </a:p>
        </p:txBody>
      </p:sp>
      <p:sp>
        <p:nvSpPr>
          <p:cNvPr id="148483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家長學生常問志願選填之考量因素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務必</a:t>
            </a:r>
            <a:r>
              <a:rPr lang="zh-TW" altLang="en-US" dirty="0"/>
              <a:t>掌握下列事項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6334" y="1950720"/>
            <a:ext cx="11286066" cy="4419599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學校活動</a:t>
            </a:r>
            <a:r>
              <a:rPr lang="en-US" altLang="zh-TW" sz="3200" b="1" dirty="0" smtClean="0"/>
              <a:t>/</a:t>
            </a:r>
            <a:r>
              <a:rPr lang="zh-TW" altLang="en-US" sz="3200" b="1" dirty="0" smtClean="0"/>
              <a:t>學習單、獎狀、成績、獎懲記錄</a:t>
            </a:r>
            <a:r>
              <a:rPr lang="en-US" altLang="zh-TW" sz="3200" b="1" dirty="0" smtClean="0"/>
              <a:t>…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學生涯記錄手冊內容記載是否完整？家長是否有看過並簽名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九年級學生是否已做了以下的測驗</a:t>
            </a:r>
            <a:endParaRPr lang="en-US" altLang="zh-TW" sz="3200" b="1" dirty="0" smtClean="0"/>
          </a:p>
          <a:p>
            <a:pPr marL="0" indent="0">
              <a:buNone/>
            </a:pPr>
            <a:r>
              <a:rPr lang="zh-TW" altLang="en-US" sz="3200" b="1" dirty="0" smtClean="0"/>
              <a:t>七年級：能力測驗</a:t>
            </a:r>
            <a:endParaRPr lang="en-US" altLang="zh-TW" sz="3200" b="1" dirty="0" smtClean="0"/>
          </a:p>
          <a:p>
            <a:pPr marL="0" indent="0">
              <a:buNone/>
            </a:pPr>
            <a:r>
              <a:rPr lang="zh-TW" altLang="en-US" sz="3200" b="1" dirty="0" smtClean="0"/>
              <a:t>八年級：性向測驗</a:t>
            </a:r>
            <a:endParaRPr lang="en-US" altLang="zh-TW" sz="3200" b="1" dirty="0" smtClean="0"/>
          </a:p>
          <a:p>
            <a:pPr marL="0" indent="0">
              <a:buNone/>
            </a:pPr>
            <a:r>
              <a:rPr lang="zh-TW" altLang="en-US" sz="3200" b="1" dirty="0" smtClean="0"/>
              <a:t>九年級：興趣測驗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473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適性輔導協助事項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14679"/>
            <a:ext cx="8596668" cy="5072724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00CC"/>
                </a:solidFill>
              </a:rPr>
              <a:t>導師輔導老師</a:t>
            </a:r>
            <a:r>
              <a:rPr lang="zh-TW" altLang="en-US" sz="3200" dirty="0" smtClean="0"/>
              <a:t>協助學生將志願選填與輔導記錄表黏貼於生涯輔導記錄手冊中，以幫助學生在進行未來</a:t>
            </a:r>
            <a:r>
              <a:rPr lang="zh-TW" altLang="en-US" sz="3200" dirty="0" smtClean="0">
                <a:solidFill>
                  <a:srgbClr val="0000CC"/>
                </a:solidFill>
              </a:rPr>
              <a:t>進路</a:t>
            </a:r>
            <a:r>
              <a:rPr lang="zh-TW" altLang="en-US" sz="3200" dirty="0" smtClean="0"/>
              <a:t>規劃時有清晰、明確的步驟和方式。</a:t>
            </a:r>
            <a:endParaRPr lang="en-US" altLang="zh-TW" sz="3200" dirty="0" smtClean="0"/>
          </a:p>
          <a:p>
            <a:pPr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00CC"/>
                </a:solidFill>
              </a:rPr>
              <a:t>行政單位</a:t>
            </a:r>
            <a:r>
              <a:rPr lang="zh-TW" altLang="en-US" sz="3200" dirty="0" smtClean="0"/>
              <a:t>提供教師、學生更多有關於高中、高職各個群科資訊。</a:t>
            </a:r>
            <a:endParaRPr lang="en-US" altLang="zh-TW" sz="3200" dirty="0" smtClean="0"/>
          </a:p>
          <a:p>
            <a:pPr>
              <a:buFont typeface="+mj-lt"/>
              <a:buAutoNum type="arabicPeriod"/>
            </a:pPr>
            <a:r>
              <a:rPr lang="zh-TW" altLang="en-US" sz="3200" dirty="0" smtClean="0"/>
              <a:t>適性輔導強調類科的選擇，必須跳脫傳統志願序的概念。可依學生能力、性向、興趣，提供相對應的</a:t>
            </a:r>
            <a:r>
              <a:rPr lang="zh-TW" altLang="en-US" sz="3200" dirty="0" smtClean="0">
                <a:solidFill>
                  <a:srgbClr val="0000CC"/>
                </a:solidFill>
              </a:rPr>
              <a:t>群科</a:t>
            </a:r>
            <a:r>
              <a:rPr lang="zh-TW" altLang="en-US" sz="3200" dirty="0" smtClean="0"/>
              <a:t>資訊。</a:t>
            </a:r>
            <a:endParaRPr lang="en-US" altLang="zh-TW" sz="3200" dirty="0" smtClean="0"/>
          </a:p>
          <a:p>
            <a:pPr>
              <a:buFont typeface="+mj-lt"/>
              <a:buAutoNum type="arabicPeriod"/>
            </a:pPr>
            <a:r>
              <a:rPr lang="zh-TW" altLang="en-US" sz="3200" dirty="0" smtClean="0"/>
              <a:t>針對輔導的學生盡可能瞭解其志願選填的考量因素（個人、家長、經濟、交通</a:t>
            </a:r>
            <a:r>
              <a:rPr lang="en-US" altLang="zh-TW" sz="3200" dirty="0" smtClean="0">
                <a:solidFill>
                  <a:srgbClr val="0000CC"/>
                </a:solidFill>
              </a:rPr>
              <a:t>……)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>
              <a:buFont typeface="+mj-lt"/>
              <a:buAutoNum type="arabicPeriod"/>
            </a:pPr>
            <a:r>
              <a:rPr lang="zh-TW" altLang="en-US" sz="3200" dirty="0" smtClean="0"/>
              <a:t>要有群科攻略的概念（不同校同類科的比較難度較高）。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570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286933"/>
            <a:ext cx="9087555" cy="5339645"/>
          </a:xfrm>
        </p:spPr>
        <p:txBody>
          <a:bodyPr>
            <a:normAutofit fontScale="92500"/>
          </a:bodyPr>
          <a:lstStyle/>
          <a:p>
            <a:r>
              <a:rPr lang="zh-TW" altLang="en-US" sz="3200" dirty="0" smtClean="0"/>
              <a:t>國中</a:t>
            </a:r>
            <a:r>
              <a:rPr lang="zh-TW" altLang="en-US" sz="3200" dirty="0"/>
              <a:t>畢業生適性入學宣導</a:t>
            </a:r>
            <a:r>
              <a:rPr lang="zh-TW" altLang="en-US" sz="3200" dirty="0" smtClean="0"/>
              <a:t>網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內含</a:t>
            </a:r>
            <a:r>
              <a:rPr lang="zh-TW" altLang="en-US" sz="3200" dirty="0"/>
              <a:t>全國高中高職五專</a:t>
            </a:r>
            <a:r>
              <a:rPr lang="zh-TW" altLang="en-US" sz="3200" dirty="0" smtClean="0"/>
              <a:t>資訊網</a:t>
            </a:r>
            <a:r>
              <a:rPr lang="en-US" altLang="zh-TW" sz="3200" dirty="0" smtClean="0"/>
              <a:t>)</a:t>
            </a:r>
          </a:p>
          <a:p>
            <a:pPr marL="0" indent="0">
              <a:buNone/>
            </a:pPr>
            <a:r>
              <a:rPr lang="zh-TW" altLang="en-US" sz="3200" dirty="0" smtClean="0"/>
              <a:t>   或</a:t>
            </a:r>
            <a:r>
              <a:rPr lang="zh-TW" altLang="en-US" sz="3200" dirty="0"/>
              <a:t>可</a:t>
            </a:r>
            <a:r>
              <a:rPr lang="zh-TW" altLang="en-US" sz="3200" dirty="0" smtClean="0"/>
              <a:t>參考</a:t>
            </a:r>
            <a:endParaRPr lang="en-US" altLang="zh-TW" sz="3200" dirty="0" smtClean="0"/>
          </a:p>
          <a:p>
            <a:r>
              <a:rPr lang="zh-TW" altLang="en-US" sz="3200" dirty="0" smtClean="0"/>
              <a:t>國中</a:t>
            </a:r>
            <a:r>
              <a:rPr lang="zh-TW" altLang="en-US" sz="3200" dirty="0"/>
              <a:t>畢業生進路宣導</a:t>
            </a:r>
            <a:r>
              <a:rPr lang="zh-TW" altLang="en-US" sz="3200" dirty="0" smtClean="0"/>
              <a:t>網</a:t>
            </a:r>
            <a:r>
              <a:rPr lang="en-US" altLang="zh-TW" sz="3200" dirty="0" smtClean="0">
                <a:hlinkClick r:id="rId3"/>
              </a:rPr>
              <a:t>http</a:t>
            </a:r>
            <a:r>
              <a:rPr lang="en-US" altLang="zh-TW" sz="3200" dirty="0">
                <a:hlinkClick r:id="rId3"/>
              </a:rPr>
              <a:t>://me.moe.edu.tw/junior/search</a:t>
            </a:r>
            <a:r>
              <a:rPr lang="en-US" altLang="zh-TW" sz="3200" dirty="0" smtClean="0">
                <a:hlinkClick r:id="rId3"/>
              </a:rPr>
              <a:t>/</a:t>
            </a:r>
            <a:endParaRPr lang="en-US" altLang="zh-TW" sz="3200" dirty="0" smtClean="0"/>
          </a:p>
          <a:p>
            <a:r>
              <a:rPr lang="zh-TW" altLang="en-US" sz="32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志願選填試探與重要輔導問答集</a:t>
            </a:r>
            <a:r>
              <a:rPr lang="en-US" altLang="zh-TW" sz="32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(Q </a:t>
            </a:r>
            <a:r>
              <a:rPr lang="zh-TW" altLang="en-US" sz="32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＆ </a:t>
            </a:r>
            <a:r>
              <a:rPr lang="en-US" altLang="zh-TW" sz="32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A)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TW" altLang="zh-TW" sz="32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技職教育類別、科別、設科學校及升學進路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4" action="ppaction://hlinkfile"/>
              </a:rPr>
              <a:t>一覽表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TW" altLang="zh-TW" sz="32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高職及五專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群科攻略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TW" altLang="zh-TW" sz="32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高職十五</a:t>
            </a:r>
            <a:r>
              <a:rPr lang="zh-TW" altLang="zh-TW" sz="3200" b="1" dirty="0" smtClean="0">
                <a:solidFill>
                  <a:srgbClr val="0C03BD"/>
                </a:solidFill>
                <a:latin typeface="標楷體" pitchFamily="65" charset="-120"/>
                <a:ea typeface="標楷體" pitchFamily="65" charset="-120"/>
                <a:hlinkClick r:id="rId6" action="ppaction://hlinkfile"/>
              </a:rPr>
              <a:t>學群介紹</a:t>
            </a:r>
            <a:endParaRPr lang="en-US" altLang="zh-TW" sz="3200" b="1" dirty="0" smtClean="0">
              <a:solidFill>
                <a:srgbClr val="0C03BD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9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20040"/>
            <a:ext cx="8596668" cy="883920"/>
          </a:xfrm>
        </p:spPr>
        <p:txBody>
          <a:bodyPr/>
          <a:lstStyle/>
          <a:p>
            <a:r>
              <a:rPr lang="zh-TW" altLang="en-US" b="1" dirty="0" smtClean="0"/>
              <a:t>在適性輔導下還可以思考的教育議題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71600"/>
            <a:ext cx="9944946" cy="5135879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服務學習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服務是一種學習    學習服務的真諦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 smtClean="0"/>
              <a:t>職業探索    技藝課程</a:t>
            </a:r>
            <a:r>
              <a:rPr lang="en-US" altLang="zh-TW" sz="3200" dirty="0" smtClean="0"/>
              <a:t>(</a:t>
            </a:r>
            <a:r>
              <a:rPr lang="zh-TW" altLang="en-US" sz="3200" dirty="0" smtClean="0">
                <a:hlinkClick r:id="rId2" action="ppaction://hlinkfile"/>
              </a:rPr>
              <a:t>大樹國中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 smtClean="0"/>
              <a:t>社團活動  多元學習</a:t>
            </a:r>
            <a:r>
              <a:rPr lang="en-US" altLang="zh-TW" sz="3200" dirty="0" smtClean="0"/>
              <a:t>(</a:t>
            </a:r>
            <a:r>
              <a:rPr lang="zh-TW" altLang="en-US" sz="3200" dirty="0" smtClean="0">
                <a:hlinkClick r:id="rId3" action="ppaction://hlinkfile"/>
              </a:rPr>
              <a:t>西湖國中</a:t>
            </a:r>
            <a:r>
              <a:rPr lang="en-US" altLang="zh-TW" sz="3200" dirty="0" smtClean="0"/>
              <a:t>)</a:t>
            </a:r>
          </a:p>
          <a:p>
            <a:r>
              <a:rPr lang="en-US" altLang="zh-TW" sz="3200" dirty="0" smtClean="0"/>
              <a:t>(</a:t>
            </a:r>
            <a:r>
              <a:rPr lang="zh-TW" altLang="en-US" sz="3200" dirty="0" smtClean="0"/>
              <a:t>家長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人才庫的建立</a:t>
            </a:r>
            <a:endParaRPr lang="en-US" altLang="zh-TW" sz="3200" dirty="0" smtClean="0"/>
          </a:p>
          <a:p>
            <a:r>
              <a:rPr lang="zh-TW" altLang="en-US" sz="3200" dirty="0" smtClean="0"/>
              <a:t>高中職資源的引進</a:t>
            </a:r>
            <a:endParaRPr lang="en-US" altLang="zh-TW" sz="3200" dirty="0" smtClean="0"/>
          </a:p>
          <a:p>
            <a:r>
              <a:rPr lang="zh-TW" altLang="en-US" sz="3200" dirty="0" smtClean="0"/>
              <a:t>大專院校</a:t>
            </a:r>
            <a:endParaRPr lang="en-US" altLang="zh-TW" sz="3200" dirty="0" smtClean="0"/>
          </a:p>
          <a:p>
            <a:r>
              <a:rPr lang="zh-TW" altLang="en-US" sz="3200" dirty="0" smtClean="0"/>
              <a:t>輔諮中心</a:t>
            </a:r>
            <a:endParaRPr lang="en-US" altLang="zh-TW" sz="3200" dirty="0" smtClean="0"/>
          </a:p>
          <a:p>
            <a:r>
              <a:rPr lang="zh-TW" altLang="en-US" sz="3200" dirty="0" smtClean="0"/>
              <a:t>超額比序</a:t>
            </a: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endParaRPr lang="zh-TW" alt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3054" y="1749109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hlinkClick r:id="rId2" action="ppaction://hlinkfile"/>
              </a:rPr>
              <a:t>群科攻略</a:t>
            </a:r>
            <a:endParaRPr lang="en-US" altLang="zh-TW" sz="3200" dirty="0" smtClean="0"/>
          </a:p>
          <a:p>
            <a:r>
              <a:rPr lang="en-US" altLang="zh-TW" sz="3200" dirty="0" smtClean="0">
                <a:hlinkClick r:id="rId3" action="ppaction://hlinkfile"/>
              </a:rPr>
              <a:t>15</a:t>
            </a:r>
            <a:r>
              <a:rPr lang="zh-TW" altLang="en-US" sz="3200" dirty="0" smtClean="0">
                <a:hlinkClick r:id="rId3" action="ppaction://hlinkfile"/>
              </a:rPr>
              <a:t>職群</a:t>
            </a:r>
            <a:endParaRPr lang="en-US" altLang="zh-TW" sz="3200" dirty="0" smtClean="0"/>
          </a:p>
          <a:p>
            <a:r>
              <a:rPr lang="zh-TW" altLang="en-US" sz="3200" dirty="0" smtClean="0">
                <a:hlinkClick r:id="rId4" action="ppaction://hlinkfile"/>
              </a:rPr>
              <a:t>臺南市群科學校對照表</a:t>
            </a:r>
            <a:endParaRPr lang="en-US" altLang="zh-TW" sz="3200" dirty="0" smtClean="0"/>
          </a:p>
          <a:p>
            <a:r>
              <a:rPr lang="zh-TW" altLang="en-US" sz="3200" dirty="0" smtClean="0">
                <a:hlinkClick r:id="rId5" action="ppaction://hlinkfile"/>
              </a:rPr>
              <a:t>世界工作地圖</a:t>
            </a:r>
            <a:endParaRPr lang="en-US" altLang="zh-TW" sz="3200" dirty="0" smtClean="0"/>
          </a:p>
          <a:p>
            <a:r>
              <a:rPr lang="zh-TW" altLang="en-US" sz="3200" dirty="0" smtClean="0"/>
              <a:t>新工作大未來</a:t>
            </a:r>
            <a:endParaRPr lang="en-US" altLang="zh-TW" sz="3200" dirty="0" smtClean="0"/>
          </a:p>
          <a:p>
            <a:r>
              <a:rPr lang="zh-TW" altLang="en-US" sz="3200" dirty="0" smtClean="0">
                <a:hlinkClick r:id="rId6" action="ppaction://hlinkfile"/>
              </a:rPr>
              <a:t>適性列車</a:t>
            </a:r>
            <a:r>
              <a:rPr lang="en-US" altLang="zh-TW" sz="3200" dirty="0" smtClean="0">
                <a:hlinkClick r:id="rId6" action="ppaction://hlinkfile"/>
              </a:rPr>
              <a:t>(</a:t>
            </a:r>
            <a:r>
              <a:rPr lang="zh-TW" altLang="en-US" sz="3200" dirty="0" smtClean="0">
                <a:hlinkClick r:id="rId6" action="ppaction://hlinkfile"/>
              </a:rPr>
              <a:t>如午餐播放</a:t>
            </a:r>
            <a:r>
              <a:rPr lang="en-US" altLang="zh-TW" sz="3200" dirty="0" smtClean="0">
                <a:hlinkClick r:id="rId6" action="ppaction://hlinkfile"/>
              </a:rPr>
              <a:t>….)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導師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相處時間多</a:t>
            </a:r>
            <a:endParaRPr lang="en-US" altLang="zh-TW" sz="3600" dirty="0" smtClean="0"/>
          </a:p>
          <a:p>
            <a:r>
              <a:rPr lang="zh-TW" altLang="en-US" sz="3600" dirty="0" smtClean="0"/>
              <a:t>觀察較</a:t>
            </a:r>
            <a:r>
              <a:rPr lang="zh-TW" altLang="en-US" sz="3600" dirty="0" smtClean="0"/>
              <a:t>多</a:t>
            </a:r>
            <a:endParaRPr lang="en-US" altLang="zh-TW" sz="3600" dirty="0" smtClean="0"/>
          </a:p>
          <a:p>
            <a:r>
              <a:rPr lang="zh-TW" altLang="en-US" sz="3600" dirty="0" smtClean="0"/>
              <a:t>了解較</a:t>
            </a:r>
            <a:r>
              <a:rPr lang="zh-TW" altLang="en-US" sz="3600" dirty="0" smtClean="0"/>
              <a:t>多</a:t>
            </a:r>
            <a:endParaRPr lang="en-US" altLang="zh-TW" sz="3600" dirty="0" smtClean="0"/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和學生家長行政單位的窗口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80160" y="381000"/>
            <a:ext cx="643128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800" dirty="0">
                <a:hlinkClick r:id="rId2"/>
              </a:rPr>
              <a:t> </a:t>
            </a:r>
            <a:r>
              <a:rPr lang="en-US" altLang="zh-TW" sz="2800" b="1" dirty="0" smtClean="0">
                <a:hlinkClick r:id="rId2"/>
              </a:rPr>
              <a:t>103/4</a:t>
            </a:r>
            <a:r>
              <a:rPr lang="zh-TW" altLang="en-US" sz="2800" b="1" dirty="0" smtClean="0">
                <a:hlinkClick r:id="rId2"/>
              </a:rPr>
              <a:t>年</a:t>
            </a:r>
            <a:r>
              <a:rPr lang="zh-TW" altLang="en-US" sz="2800" b="1" dirty="0">
                <a:hlinkClick r:id="rId2"/>
              </a:rPr>
              <a:t>國中畢業生適性入學宣導網站</a:t>
            </a:r>
            <a:endParaRPr lang="zh-TW" altLang="en-US" sz="2800" b="1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" y="1036320"/>
            <a:ext cx="10546080" cy="56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522817" y="1783080"/>
            <a:ext cx="10972800" cy="1831659"/>
          </a:xfrm>
        </p:spPr>
        <p:txBody>
          <a:bodyPr>
            <a:normAutofit fontScale="90000"/>
          </a:bodyPr>
          <a:lstStyle/>
          <a:p>
            <a:r>
              <a:rPr lang="zh-TW" altLang="en-US" sz="8000" dirty="0" smtClean="0">
                <a:solidFill>
                  <a:srgbClr val="FF0066"/>
                </a:solidFill>
                <a:effectLst/>
                <a:ea typeface="華康粗圓體(P)" pitchFamily="34" charset="-120"/>
              </a:rPr>
              <a:t>國中生</a:t>
            </a:r>
            <a:r>
              <a:rPr lang="en-US" altLang="zh-TW" sz="8000" dirty="0" smtClean="0">
                <a:solidFill>
                  <a:srgbClr val="FF0066"/>
                </a:solidFill>
                <a:effectLst/>
                <a:ea typeface="華康粗圓體(P)" pitchFamily="34" charset="-120"/>
              </a:rPr>
              <a:t/>
            </a:r>
            <a:br>
              <a:rPr lang="en-US" altLang="zh-TW" sz="8000" dirty="0" smtClean="0">
                <a:solidFill>
                  <a:srgbClr val="FF0066"/>
                </a:solidFill>
                <a:effectLst/>
                <a:ea typeface="華康粗圓體(P)" pitchFamily="34" charset="-120"/>
              </a:rPr>
            </a:br>
            <a:r>
              <a:rPr lang="zh-TW" altLang="en-US" sz="8000" dirty="0" smtClean="0">
                <a:solidFill>
                  <a:srgbClr val="FF0066"/>
                </a:solidFill>
                <a:effectLst/>
                <a:ea typeface="華康粗圓體(P)" pitchFamily="34" charset="-120"/>
              </a:rPr>
              <a:t>哪裡尋找真愛</a:t>
            </a:r>
            <a:r>
              <a:rPr lang="en-US" altLang="zh-TW" sz="8000" dirty="0" smtClean="0">
                <a:solidFill>
                  <a:srgbClr val="FF0066"/>
                </a:solidFill>
                <a:effectLst/>
                <a:ea typeface="華康粗圓體(P)" pitchFamily="34" charset="-120"/>
              </a:rPr>
              <a:t>?</a:t>
            </a:r>
            <a:r>
              <a:rPr lang="en-US" altLang="zh-TW" sz="8000" dirty="0" smtClean="0">
                <a:solidFill>
                  <a:schemeClr val="tx1"/>
                </a:solidFill>
                <a:ea typeface="華康粗圓體" pitchFamily="49" charset="-120"/>
              </a:rPr>
              <a:t> </a:t>
            </a:r>
            <a:br>
              <a:rPr lang="en-US" altLang="zh-TW" sz="8000" dirty="0" smtClean="0">
                <a:solidFill>
                  <a:schemeClr val="tx1"/>
                </a:solidFill>
                <a:ea typeface="華康粗圓體" pitchFamily="49" charset="-120"/>
              </a:rPr>
            </a:br>
            <a:r>
              <a:rPr lang="zh-TW" altLang="en-US" sz="8000" dirty="0" smtClean="0">
                <a:solidFill>
                  <a:schemeClr val="tx1"/>
                </a:solidFill>
                <a:ea typeface="華康粗圓體" pitchFamily="49" charset="-120"/>
              </a:rPr>
              <a:t>                                </a:t>
            </a:r>
            <a:r>
              <a:rPr lang="en-US" altLang="zh-TW" sz="2200" dirty="0" smtClean="0">
                <a:solidFill>
                  <a:schemeClr val="tx1"/>
                </a:solidFill>
                <a:ea typeface="華康粗圓體" pitchFamily="49" charset="-120"/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  <a:ea typeface="華康粗圓體" pitchFamily="49" charset="-120"/>
              </a:rPr>
              <a:t>引自台中家商</a:t>
            </a:r>
            <a:r>
              <a:rPr lang="en-US" altLang="zh-TW" sz="2200" dirty="0" smtClean="0">
                <a:solidFill>
                  <a:schemeClr val="tx1"/>
                </a:solidFill>
                <a:ea typeface="華康粗圓體" pitchFamily="49" charset="-120"/>
              </a:rPr>
              <a:t>)</a:t>
            </a:r>
            <a:endParaRPr lang="zh-TW" altLang="en-US" sz="2200" dirty="0" smtClean="0">
              <a:solidFill>
                <a:srgbClr val="FF0066"/>
              </a:solidFill>
              <a:effectLst/>
              <a:ea typeface="華康粗圓體(P)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60033" y="1248847"/>
            <a:ext cx="184731" cy="369332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112520" y="5547360"/>
            <a:ext cx="8797713" cy="868680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zh-TW" altLang="en-US" sz="3600" b="1" dirty="0">
                <a:solidFill>
                  <a:schemeClr val="bg1"/>
                </a:solidFill>
              </a:rPr>
              <a:t>國中畢業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817284" y="3935413"/>
            <a:ext cx="1530349" cy="1223962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zh-TW" altLang="en-US" sz="3200" b="1" dirty="0">
                <a:solidFill>
                  <a:srgbClr val="000066"/>
                </a:solidFill>
              </a:rPr>
              <a:t>高中</a:t>
            </a:r>
          </a:p>
          <a:p>
            <a:pPr algn="ctr" eaLnBrk="1" hangingPunct="1"/>
            <a:r>
              <a:rPr lang="en-US" altLang="zh-TW" sz="3200" b="1" dirty="0">
                <a:solidFill>
                  <a:srgbClr val="FF373C"/>
                </a:solidFill>
              </a:rPr>
              <a:t>3</a:t>
            </a:r>
            <a:r>
              <a:rPr lang="zh-TW" altLang="en-US" sz="3200" b="1" dirty="0">
                <a:solidFill>
                  <a:srgbClr val="FF373C"/>
                </a:solidFill>
              </a:rPr>
              <a:t>年</a:t>
            </a:r>
            <a:r>
              <a:rPr lang="zh-TW" altLang="en-US" sz="32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817284" y="2024063"/>
            <a:ext cx="1530349" cy="1874837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zh-TW" altLang="en-US" sz="3200" b="1" dirty="0">
                <a:solidFill>
                  <a:srgbClr val="000066"/>
                </a:solidFill>
              </a:rPr>
              <a:t>大學</a:t>
            </a:r>
          </a:p>
          <a:p>
            <a:pPr algn="ctr" eaLnBrk="1" hangingPunct="1"/>
            <a:endParaRPr lang="zh-TW" altLang="en-US" sz="3200" b="1" dirty="0">
              <a:solidFill>
                <a:srgbClr val="000066"/>
              </a:solidFill>
            </a:endParaRPr>
          </a:p>
          <a:p>
            <a:pPr algn="ctr" eaLnBrk="1" hangingPunct="1"/>
            <a:r>
              <a:rPr lang="en-US" altLang="zh-TW" sz="3200" b="1" dirty="0">
                <a:solidFill>
                  <a:srgbClr val="FF373C"/>
                </a:solidFill>
              </a:rPr>
              <a:t>4</a:t>
            </a:r>
            <a:r>
              <a:rPr lang="zh-TW" altLang="en-US" sz="3200" b="1" dirty="0">
                <a:solidFill>
                  <a:srgbClr val="FF373C"/>
                </a:solidFill>
              </a:rPr>
              <a:t>年</a:t>
            </a:r>
            <a:r>
              <a:rPr lang="zh-TW" altLang="en-US" sz="32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449234" y="3935413"/>
            <a:ext cx="1551517" cy="12239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zh-TW" altLang="en-US" sz="2800" b="1" dirty="0">
                <a:solidFill>
                  <a:srgbClr val="000066"/>
                </a:solidFill>
              </a:rPr>
              <a:t>高職</a:t>
            </a:r>
          </a:p>
          <a:p>
            <a:pPr algn="ctr" eaLnBrk="1" hangingPunct="1"/>
            <a:r>
              <a:rPr lang="en-US" altLang="zh-TW" sz="2800" b="1" dirty="0">
                <a:solidFill>
                  <a:srgbClr val="FF373C"/>
                </a:solidFill>
              </a:rPr>
              <a:t>3</a:t>
            </a:r>
            <a:r>
              <a:rPr lang="zh-TW" altLang="en-US" sz="2800" b="1" dirty="0">
                <a:solidFill>
                  <a:srgbClr val="FF373C"/>
                </a:solidFill>
              </a:rPr>
              <a:t>年</a:t>
            </a:r>
            <a:r>
              <a:rPr lang="zh-TW" altLang="en-US" sz="28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6081184" y="3935413"/>
            <a:ext cx="1530349" cy="1223962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zh-TW" altLang="en-US" sz="2800" b="1" dirty="0">
                <a:solidFill>
                  <a:srgbClr val="000066"/>
                </a:solidFill>
              </a:rPr>
              <a:t>高職</a:t>
            </a:r>
          </a:p>
          <a:p>
            <a:pPr algn="ctr" eaLnBrk="1" hangingPunct="1"/>
            <a:r>
              <a:rPr lang="en-US" altLang="zh-TW" sz="2800" b="1" dirty="0">
                <a:solidFill>
                  <a:srgbClr val="FF373C"/>
                </a:solidFill>
              </a:rPr>
              <a:t>3</a:t>
            </a:r>
            <a:r>
              <a:rPr lang="zh-TW" altLang="en-US" sz="2800" b="1" dirty="0">
                <a:solidFill>
                  <a:srgbClr val="FF373C"/>
                </a:solidFill>
              </a:rPr>
              <a:t>年</a:t>
            </a:r>
            <a:r>
              <a:rPr lang="zh-TW" altLang="en-US" sz="28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6081184" y="2962275"/>
            <a:ext cx="1530349" cy="936625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zh-TW" altLang="en-US" sz="2800" b="1" dirty="0">
                <a:solidFill>
                  <a:srgbClr val="000066"/>
                </a:solidFill>
              </a:rPr>
              <a:t>二專</a:t>
            </a:r>
          </a:p>
          <a:p>
            <a:pPr algn="ctr" eaLnBrk="1" hangingPunct="1"/>
            <a:r>
              <a:rPr lang="en-US" altLang="zh-TW" sz="2800" b="1" dirty="0">
                <a:solidFill>
                  <a:srgbClr val="FF373C"/>
                </a:solidFill>
              </a:rPr>
              <a:t>2</a:t>
            </a:r>
            <a:r>
              <a:rPr lang="zh-TW" altLang="en-US" sz="2800" b="1" dirty="0">
                <a:solidFill>
                  <a:srgbClr val="FF373C"/>
                </a:solidFill>
              </a:rPr>
              <a:t>年</a:t>
            </a:r>
            <a:r>
              <a:rPr lang="zh-TW" altLang="en-US" sz="28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6081184" y="2036764"/>
            <a:ext cx="1530349" cy="936625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zh-TW" altLang="en-US" sz="2800" b="1" dirty="0">
                <a:solidFill>
                  <a:srgbClr val="000066"/>
                </a:solidFill>
              </a:rPr>
              <a:t>二技 </a:t>
            </a:r>
          </a:p>
          <a:p>
            <a:pPr algn="ctr" eaLnBrk="1" hangingPunct="1"/>
            <a:r>
              <a:rPr lang="en-US" altLang="zh-TW" sz="2800" b="1" dirty="0">
                <a:solidFill>
                  <a:srgbClr val="FF373C"/>
                </a:solidFill>
              </a:rPr>
              <a:t>2</a:t>
            </a:r>
            <a:r>
              <a:rPr lang="zh-TW" altLang="en-US" sz="2800" b="1" dirty="0">
                <a:solidFill>
                  <a:srgbClr val="FF373C"/>
                </a:solidFill>
              </a:rPr>
              <a:t>年</a:t>
            </a:r>
            <a:r>
              <a:rPr lang="zh-TW" altLang="en-US" sz="28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7715252" y="3035301"/>
            <a:ext cx="1528233" cy="2124075"/>
          </a:xfrm>
          <a:prstGeom prst="rect">
            <a:avLst/>
          </a:prstGeom>
          <a:noFill/>
          <a:ln w="2857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zh-TW" altLang="en-US" sz="3200" b="1" dirty="0">
                <a:solidFill>
                  <a:srgbClr val="000066"/>
                </a:solidFill>
              </a:rPr>
              <a:t>五專</a:t>
            </a:r>
          </a:p>
          <a:p>
            <a:pPr algn="ctr" eaLnBrk="1" hangingPunct="1"/>
            <a:r>
              <a:rPr lang="zh-TW" altLang="en-US" sz="3200" b="1" dirty="0">
                <a:solidFill>
                  <a:srgbClr val="000066"/>
                </a:solidFill>
              </a:rPr>
              <a:t> </a:t>
            </a:r>
            <a:r>
              <a:rPr lang="en-US" altLang="zh-TW" sz="3200" b="1" dirty="0">
                <a:solidFill>
                  <a:srgbClr val="FF373C"/>
                </a:solidFill>
              </a:rPr>
              <a:t>5</a:t>
            </a:r>
            <a:r>
              <a:rPr lang="zh-TW" altLang="en-US" sz="3200" b="1" dirty="0">
                <a:solidFill>
                  <a:srgbClr val="FF373C"/>
                </a:solidFill>
              </a:rPr>
              <a:t>年</a:t>
            </a:r>
            <a:r>
              <a:rPr lang="zh-TW" altLang="en-US" sz="32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7715252" y="2049464"/>
            <a:ext cx="1528233" cy="936625"/>
          </a:xfrm>
          <a:prstGeom prst="rect">
            <a:avLst/>
          </a:prstGeom>
          <a:noFill/>
          <a:ln w="2857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zh-TW" altLang="en-US" sz="3200" b="1" dirty="0">
                <a:solidFill>
                  <a:srgbClr val="000066"/>
                </a:solidFill>
              </a:rPr>
              <a:t>二技 </a:t>
            </a:r>
          </a:p>
          <a:p>
            <a:pPr algn="ctr" eaLnBrk="1" hangingPunct="1"/>
            <a:r>
              <a:rPr lang="en-US" altLang="zh-TW" sz="3200" b="1" dirty="0">
                <a:solidFill>
                  <a:srgbClr val="FF373C"/>
                </a:solidFill>
              </a:rPr>
              <a:t>2</a:t>
            </a:r>
            <a:r>
              <a:rPr lang="zh-TW" altLang="en-US" sz="3200" b="1" dirty="0">
                <a:solidFill>
                  <a:srgbClr val="FF373C"/>
                </a:solidFill>
              </a:rPr>
              <a:t>年</a:t>
            </a:r>
            <a:r>
              <a:rPr lang="zh-TW" altLang="en-US" sz="32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4449234" y="2024064"/>
            <a:ext cx="1551517" cy="186213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zh-TW" altLang="en-US" sz="2400" b="1" dirty="0">
                <a:solidFill>
                  <a:srgbClr val="000066"/>
                </a:solidFill>
              </a:rPr>
              <a:t>科大</a:t>
            </a:r>
          </a:p>
          <a:p>
            <a:pPr algn="ctr" eaLnBrk="1" hangingPunct="1"/>
            <a:r>
              <a:rPr lang="zh-TW" altLang="en-US" sz="2400" b="1" dirty="0">
                <a:solidFill>
                  <a:srgbClr val="000066"/>
                </a:solidFill>
              </a:rPr>
              <a:t>四技</a:t>
            </a:r>
          </a:p>
          <a:p>
            <a:pPr algn="ctr" eaLnBrk="1" hangingPunct="1"/>
            <a:r>
              <a:rPr lang="en-US" altLang="zh-TW" sz="2400" b="1" dirty="0">
                <a:solidFill>
                  <a:srgbClr val="FF373C"/>
                </a:solidFill>
              </a:rPr>
              <a:t>4</a:t>
            </a:r>
            <a:r>
              <a:rPr lang="zh-TW" altLang="en-US" sz="2400" b="1" dirty="0">
                <a:solidFill>
                  <a:srgbClr val="FF373C"/>
                </a:solidFill>
              </a:rPr>
              <a:t>年</a:t>
            </a:r>
            <a:r>
              <a:rPr lang="zh-TW" altLang="en-US" sz="24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6157" name="Rectangle 14"/>
          <p:cNvSpPr>
            <a:spLocks noGrp="1" noChangeArrowheads="1"/>
          </p:cNvSpPr>
          <p:nvPr>
            <p:ph type="title"/>
          </p:nvPr>
        </p:nvSpPr>
        <p:spPr>
          <a:xfrm>
            <a:off x="514351" y="103188"/>
            <a:ext cx="10972800" cy="792162"/>
          </a:xfrm>
          <a:noFill/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0000CC"/>
                </a:solidFill>
                <a:effectLst/>
                <a:ea typeface="華康粗圓體" pitchFamily="49" charset="-120"/>
              </a:rPr>
              <a:t>國中畢業多元升學進路</a:t>
            </a:r>
            <a:r>
              <a:rPr lang="zh-TW" altLang="en-US" b="1" dirty="0" smtClean="0">
                <a:effectLst/>
                <a:ea typeface="華康粗圓體" pitchFamily="49" charset="-120"/>
              </a:rPr>
              <a:t>                              </a:t>
            </a:r>
            <a:r>
              <a:rPr lang="en-US" altLang="zh-TW" sz="2000" dirty="0" smtClean="0">
                <a:solidFill>
                  <a:schemeClr val="tx1"/>
                </a:solidFill>
                <a:effectLst/>
                <a:ea typeface="華康粗圓體" pitchFamily="49" charset="-120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effectLst/>
                <a:ea typeface="華康粗圓體" pitchFamily="49" charset="-120"/>
              </a:rPr>
              <a:t>引自台中家商</a:t>
            </a:r>
            <a:r>
              <a:rPr lang="en-US" altLang="zh-TW" sz="2000" dirty="0" smtClean="0">
                <a:solidFill>
                  <a:schemeClr val="tx1"/>
                </a:solidFill>
                <a:effectLst/>
                <a:ea typeface="華康粗圓體" pitchFamily="49" charset="-120"/>
              </a:rPr>
              <a:t>)</a:t>
            </a:r>
            <a:endParaRPr lang="zh-TW" altLang="en-US" sz="2000" dirty="0" smtClean="0">
              <a:solidFill>
                <a:schemeClr val="tx1"/>
              </a:solidFill>
              <a:effectLst/>
              <a:ea typeface="華康粗圓體" pitchFamily="49" charset="-120"/>
            </a:endParaRPr>
          </a:p>
        </p:txBody>
      </p:sp>
      <p:sp>
        <p:nvSpPr>
          <p:cNvPr id="6158" name="Rectangle 4"/>
          <p:cNvSpPr>
            <a:spLocks noChangeArrowheads="1"/>
          </p:cNvSpPr>
          <p:nvPr/>
        </p:nvSpPr>
        <p:spPr bwMode="auto">
          <a:xfrm>
            <a:off x="1249680" y="914400"/>
            <a:ext cx="8660553" cy="855663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TW" altLang="en-US" sz="3600" b="1" dirty="0">
                <a:solidFill>
                  <a:schemeClr val="bg1"/>
                </a:solidFill>
              </a:rPr>
              <a:t>研究所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816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00201"/>
            <a:ext cx="9259146" cy="4441162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學習的主體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學生</a:t>
            </a:r>
            <a:r>
              <a:rPr lang="en-US" altLang="zh-TW" sz="3600" dirty="0" smtClean="0"/>
              <a:t>)</a:t>
            </a:r>
          </a:p>
          <a:p>
            <a:r>
              <a:rPr lang="zh-TW" altLang="en-US" sz="3600" dirty="0" smtClean="0"/>
              <a:t>家長  教師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引導者</a:t>
            </a:r>
            <a:r>
              <a:rPr lang="en-US" altLang="zh-TW" sz="3600" dirty="0" smtClean="0"/>
              <a:t>)</a:t>
            </a:r>
          </a:p>
          <a:p>
            <a:pPr>
              <a:buNone/>
            </a:pPr>
            <a:endParaRPr lang="en-US" altLang="zh-TW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20040"/>
            <a:ext cx="8596668" cy="85344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        孩子想什麼          </a:t>
            </a:r>
            <a:r>
              <a:rPr lang="zh-TW" altLang="en-US" sz="2700" b="1" dirty="0" smtClean="0"/>
              <a:t>人本銜接營</a:t>
            </a:r>
            <a:r>
              <a:rPr lang="en-US" altLang="zh-TW" sz="2700" b="1" dirty="0" smtClean="0"/>
              <a:t>/</a:t>
            </a:r>
            <a:r>
              <a:rPr lang="zh-TW" altLang="en-US" sz="2700" b="1" dirty="0" smtClean="0"/>
              <a:t>國小升國一</a:t>
            </a:r>
            <a:endParaRPr lang="zh-TW" altLang="en-US" sz="27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112520"/>
            <a:ext cx="8596668" cy="4928843"/>
          </a:xfrm>
        </p:spPr>
        <p:txBody>
          <a:bodyPr>
            <a:noAutofit/>
          </a:bodyPr>
          <a:lstStyle/>
          <a:p>
            <a:r>
              <a:rPr lang="zh-TW" altLang="en-US" sz="2800" b="1" dirty="0" smtClean="0"/>
              <a:t>每天的作業量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功課難不難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考試多不多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老師會不會打人</a:t>
            </a:r>
            <a:r>
              <a:rPr lang="en-US" altLang="zh-TW" sz="2800" b="1" dirty="0" smtClean="0"/>
              <a:t>/</a:t>
            </a:r>
            <a:r>
              <a:rPr lang="zh-TW" altLang="en-US" sz="2800" b="1" dirty="0" smtClean="0"/>
              <a:t>學生霸凌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有幾科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哪些科目</a:t>
            </a:r>
            <a:r>
              <a:rPr lang="en-US" altLang="zh-TW" sz="2800" b="1" dirty="0" smtClean="0"/>
              <a:t>)</a:t>
            </a: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作文多久考一次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平常表現會不會影響會考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>
              <a:tabLst>
                <a:tab pos="6994525" algn="l"/>
              </a:tabLst>
            </a:pPr>
            <a:r>
              <a:rPr lang="zh-TW" altLang="en-US" sz="2800" b="1" dirty="0" smtClean="0">
                <a:solidFill>
                  <a:srgbClr val="FF0000"/>
                </a:solidFill>
              </a:rPr>
              <a:t>？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A++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才可上台南女中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社會眼中的第一志願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)</a:t>
            </a:r>
            <a:endParaRPr lang="zh-TW" altLang="en-US" sz="2800" b="1" dirty="0" smtClean="0">
              <a:solidFill>
                <a:srgbClr val="FF0000"/>
              </a:solidFill>
            </a:endParaRPr>
          </a:p>
          <a:p>
            <a:pPr>
              <a:tabLst>
                <a:tab pos="6994525" algn="l"/>
              </a:tabLst>
            </a:pPr>
            <a:r>
              <a:rPr lang="zh-TW" altLang="en-US" sz="2800" b="1" dirty="0" smtClean="0">
                <a:solidFill>
                  <a:schemeClr val="tx1"/>
                </a:solidFill>
              </a:rPr>
              <a:t>成績落後怎麼辦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>
              <a:tabLst>
                <a:tab pos="6994525" algn="l"/>
              </a:tabLst>
            </a:pPr>
            <a:r>
              <a:rPr lang="zh-TW" altLang="en-US" sz="2800" b="1" dirty="0" smtClean="0">
                <a:solidFill>
                  <a:schemeClr val="tx1"/>
                </a:solidFill>
              </a:rPr>
              <a:t>營養午餐有幾道菜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11133666" cy="388077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孩子知道自己要的是什麼？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作選擇下決定的背後因素？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dirty="0" smtClean="0"/>
              <a:t>         興趣、性向、家人期望、經濟</a:t>
            </a:r>
            <a:r>
              <a:rPr lang="en-US" altLang="zh-TW" sz="3600" dirty="0" smtClean="0"/>
              <a:t>……..</a:t>
            </a:r>
          </a:p>
          <a:p>
            <a:pPr>
              <a:buNone/>
            </a:pPr>
            <a:r>
              <a:rPr lang="zh-TW" altLang="en-US" sz="3600" dirty="0" smtClean="0"/>
              <a:t> </a:t>
            </a:r>
            <a:r>
              <a:rPr lang="zh-TW" altLang="en-US" sz="3600" dirty="0" smtClean="0">
                <a:hlinkClick r:id="rId2" action="ppaction://hlinkfile"/>
              </a:rPr>
              <a:t>吳寶春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為何而戰  擇所愛  熱情 </a:t>
            </a:r>
            <a:r>
              <a:rPr lang="zh-TW" altLang="en-US" sz="3600" dirty="0" smtClean="0">
                <a:hlinkClick r:id="rId3" action="ppaction://hlinkfile"/>
              </a:rPr>
              <a:t>社會責任</a:t>
            </a:r>
            <a:r>
              <a:rPr lang="en-US" altLang="zh-TW" sz="3600" dirty="0" smtClean="0">
                <a:hlinkClick r:id="rId3" action="ppaction://hlinkfile"/>
              </a:rPr>
              <a:t>/</a:t>
            </a:r>
            <a:r>
              <a:rPr lang="zh-TW" altLang="en-US" sz="3600" dirty="0" smtClean="0">
                <a:hlinkClick r:id="rId3" action="ppaction://hlinkfile"/>
              </a:rPr>
              <a:t>關懷   </a:t>
            </a:r>
            <a:r>
              <a:rPr lang="zh-TW" altLang="en-US" sz="3600" dirty="0" smtClean="0">
                <a:solidFill>
                  <a:srgbClr val="FF0000"/>
                </a:solidFill>
              </a:rPr>
              <a:t>磅秤</a:t>
            </a:r>
            <a:r>
              <a:rPr lang="en-US" altLang="zh-TW" sz="3600" dirty="0" smtClean="0"/>
              <a:t>)</a:t>
            </a:r>
          </a:p>
          <a:p>
            <a:pPr>
              <a:buNone/>
            </a:pPr>
            <a:r>
              <a:rPr lang="zh-TW" altLang="en-US" sz="3600" dirty="0" smtClean="0"/>
              <a:t> 志氣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需求 興趣 同儕支持 堅持 </a:t>
            </a:r>
            <a:r>
              <a:rPr lang="en-US" altLang="zh-TW" sz="3600" dirty="0" smtClean="0"/>
              <a:t>…</a:t>
            </a:r>
            <a:r>
              <a:rPr lang="zh-TW" altLang="en-US" sz="3600" dirty="0" smtClean="0">
                <a:solidFill>
                  <a:srgbClr val="0000CC"/>
                </a:solidFill>
              </a:rPr>
              <a:t>貴人</a:t>
            </a:r>
            <a:r>
              <a:rPr lang="en-US" altLang="zh-TW" sz="3600" dirty="0" smtClean="0">
                <a:solidFill>
                  <a:srgbClr val="0000CC"/>
                </a:solidFill>
              </a:rPr>
              <a:t>-</a:t>
            </a:r>
            <a:r>
              <a:rPr lang="zh-TW" altLang="en-US" sz="3600" dirty="0" smtClean="0">
                <a:solidFill>
                  <a:srgbClr val="0000CC"/>
                </a:solidFill>
              </a:rPr>
              <a:t>你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92151"/>
            <a:ext cx="12192000" cy="136842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051984" y="1020763"/>
            <a:ext cx="9939867" cy="1255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 smtClean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適</a:t>
            </a:r>
            <a:r>
              <a:rPr lang="zh-TW" altLang="en-US" sz="4400" b="1" dirty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性輔導服務體系</a:t>
            </a:r>
            <a:endParaRPr lang="zh-TW" altLang="en-US" sz="4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0" y="1916113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圓角矩形 16"/>
          <p:cNvSpPr/>
          <p:nvPr/>
        </p:nvSpPr>
        <p:spPr>
          <a:xfrm>
            <a:off x="431371" y="2132856"/>
            <a:ext cx="11329259" cy="433132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81" name="AutoShape 817"/>
          <p:cNvSpPr>
            <a:spLocks noChangeArrowheads="1"/>
          </p:cNvSpPr>
          <p:nvPr/>
        </p:nvSpPr>
        <p:spPr bwMode="auto">
          <a:xfrm>
            <a:off x="850901" y="5226050"/>
            <a:ext cx="2173817" cy="1296988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2" name="AutoShape 818"/>
          <p:cNvSpPr>
            <a:spLocks noChangeArrowheads="1"/>
          </p:cNvSpPr>
          <p:nvPr/>
        </p:nvSpPr>
        <p:spPr bwMode="auto">
          <a:xfrm>
            <a:off x="1653118" y="3930650"/>
            <a:ext cx="2175933" cy="1296988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FF0381"/>
              </a:gs>
              <a:gs pos="100000">
                <a:srgbClr val="76013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AutoShape 819"/>
          <p:cNvSpPr>
            <a:spLocks noChangeArrowheads="1"/>
          </p:cNvSpPr>
          <p:nvPr/>
        </p:nvSpPr>
        <p:spPr bwMode="auto">
          <a:xfrm>
            <a:off x="2463800" y="2635250"/>
            <a:ext cx="2175933" cy="1296988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A20051"/>
              </a:gs>
              <a:gs pos="100000">
                <a:srgbClr val="4B002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AutoShape 805"/>
          <p:cNvSpPr>
            <a:spLocks noChangeArrowheads="1"/>
          </p:cNvSpPr>
          <p:nvPr/>
        </p:nvSpPr>
        <p:spPr bwMode="auto">
          <a:xfrm>
            <a:off x="2271185" y="5227639"/>
            <a:ext cx="4413249" cy="1296987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5" name="AutoShape 806"/>
          <p:cNvSpPr>
            <a:spLocks noChangeArrowheads="1"/>
          </p:cNvSpPr>
          <p:nvPr/>
        </p:nvSpPr>
        <p:spPr bwMode="auto">
          <a:xfrm>
            <a:off x="3073400" y="3932239"/>
            <a:ext cx="5200651" cy="1296987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FF6600"/>
              </a:gs>
              <a:gs pos="100000">
                <a:srgbClr val="762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6" name="AutoShape 807"/>
          <p:cNvSpPr>
            <a:spLocks noChangeArrowheads="1"/>
          </p:cNvSpPr>
          <p:nvPr/>
        </p:nvSpPr>
        <p:spPr bwMode="auto">
          <a:xfrm>
            <a:off x="3890433" y="2636839"/>
            <a:ext cx="7486651" cy="1296987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7" name="AutoShape 814"/>
          <p:cNvSpPr>
            <a:spLocks noChangeArrowheads="1"/>
          </p:cNvSpPr>
          <p:nvPr/>
        </p:nvSpPr>
        <p:spPr bwMode="auto">
          <a:xfrm>
            <a:off x="5232400" y="5227638"/>
            <a:ext cx="4512733" cy="1295400"/>
          </a:xfrm>
          <a:prstGeom prst="cube">
            <a:avLst>
              <a:gd name="adj" fmla="val 47000"/>
            </a:avLst>
          </a:prstGeom>
          <a:solidFill>
            <a:srgbClr val="FFFF00">
              <a:alpha val="20000"/>
            </a:srgbClr>
          </a:solidFill>
          <a:ln w="9525">
            <a:solidFill>
              <a:srgbClr val="FFFFFF">
                <a:alpha val="30196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88" name="AutoShape 815"/>
          <p:cNvSpPr>
            <a:spLocks noChangeArrowheads="1"/>
          </p:cNvSpPr>
          <p:nvPr/>
        </p:nvSpPr>
        <p:spPr bwMode="auto">
          <a:xfrm>
            <a:off x="6684434" y="3932238"/>
            <a:ext cx="3850217" cy="1295400"/>
          </a:xfrm>
          <a:prstGeom prst="cube">
            <a:avLst>
              <a:gd name="adj" fmla="val 47000"/>
            </a:avLst>
          </a:prstGeom>
          <a:solidFill>
            <a:srgbClr val="FFFF00">
              <a:alpha val="20000"/>
            </a:srgbClr>
          </a:solidFill>
          <a:ln w="9525">
            <a:solidFill>
              <a:srgbClr val="FFFFFF">
                <a:alpha val="30196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35" name="Rectangle 808"/>
          <p:cNvSpPr>
            <a:spLocks noChangeArrowheads="1"/>
          </p:cNvSpPr>
          <p:nvPr/>
        </p:nvSpPr>
        <p:spPr bwMode="auto">
          <a:xfrm>
            <a:off x="2863851" y="5975351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</a:t>
            </a:r>
            <a:endParaRPr lang="en-US" altLang="zh-TW" sz="2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90" name="WordArt 821"/>
          <p:cNvSpPr>
            <a:spLocks noChangeArrowheads="1" noChangeShapeType="1" noTextEdit="1"/>
          </p:cNvSpPr>
          <p:nvPr/>
        </p:nvSpPr>
        <p:spPr bwMode="auto">
          <a:xfrm>
            <a:off x="1208618" y="6019801"/>
            <a:ext cx="69638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kern="10">
                <a:ln w="9525">
                  <a:noFill/>
                  <a:round/>
                  <a:headEnd/>
                  <a:tailEnd/>
                </a:ln>
                <a:solidFill>
                  <a:srgbClr val="FFFFFF">
                    <a:alpha val="50195"/>
                  </a:srgbClr>
                </a:solidFill>
                <a:latin typeface="Arial Black"/>
              </a:rPr>
              <a:t>1</a:t>
            </a:r>
            <a:endParaRPr lang="zh-TW" altLang="en-US" sz="3600" kern="10">
              <a:ln w="9525">
                <a:noFill/>
                <a:round/>
                <a:headEnd/>
                <a:tailEnd/>
              </a:ln>
              <a:solidFill>
                <a:srgbClr val="FFFFFF">
                  <a:alpha val="50195"/>
                </a:srgbClr>
              </a:solidFill>
              <a:latin typeface="Arial Black"/>
            </a:endParaRPr>
          </a:p>
        </p:txBody>
      </p:sp>
      <p:sp>
        <p:nvSpPr>
          <p:cNvPr id="3091" name="WordArt 822"/>
          <p:cNvSpPr>
            <a:spLocks noChangeArrowheads="1" noChangeShapeType="1" noTextEdit="1"/>
          </p:cNvSpPr>
          <p:nvPr/>
        </p:nvSpPr>
        <p:spPr bwMode="auto">
          <a:xfrm>
            <a:off x="2012951" y="4724401"/>
            <a:ext cx="69638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kern="10">
                <a:ln w="9525">
                  <a:noFill/>
                  <a:round/>
                  <a:headEnd/>
                  <a:tailEnd/>
                </a:ln>
                <a:solidFill>
                  <a:srgbClr val="FFFFFF">
                    <a:alpha val="50195"/>
                  </a:srgbClr>
                </a:solidFill>
                <a:latin typeface="Arial Black"/>
              </a:rPr>
              <a:t>2</a:t>
            </a:r>
            <a:endParaRPr lang="zh-TW" altLang="en-US" sz="3600" kern="10">
              <a:ln w="9525">
                <a:noFill/>
                <a:round/>
                <a:headEnd/>
                <a:tailEnd/>
              </a:ln>
              <a:solidFill>
                <a:srgbClr val="FFFFFF">
                  <a:alpha val="50195"/>
                </a:srgbClr>
              </a:solidFill>
              <a:latin typeface="Arial Black"/>
            </a:endParaRPr>
          </a:p>
        </p:txBody>
      </p:sp>
      <p:sp>
        <p:nvSpPr>
          <p:cNvPr id="3092" name="WordArt 823"/>
          <p:cNvSpPr>
            <a:spLocks noChangeArrowheads="1" noChangeShapeType="1" noTextEdit="1"/>
          </p:cNvSpPr>
          <p:nvPr/>
        </p:nvSpPr>
        <p:spPr bwMode="auto">
          <a:xfrm>
            <a:off x="2808818" y="3429001"/>
            <a:ext cx="69638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kern="10">
                <a:ln w="9525">
                  <a:noFill/>
                  <a:round/>
                  <a:headEnd/>
                  <a:tailEnd/>
                </a:ln>
                <a:solidFill>
                  <a:srgbClr val="FFFFFF">
                    <a:alpha val="50195"/>
                  </a:srgbClr>
                </a:solidFill>
                <a:latin typeface="Arial Black"/>
              </a:rPr>
              <a:t>3</a:t>
            </a:r>
            <a:endParaRPr lang="zh-TW" altLang="en-US" sz="3600" kern="10">
              <a:ln w="9525">
                <a:noFill/>
                <a:round/>
                <a:headEnd/>
                <a:tailEnd/>
              </a:ln>
              <a:solidFill>
                <a:srgbClr val="FFFFFF">
                  <a:alpha val="50195"/>
                </a:srgbClr>
              </a:solidFill>
              <a:latin typeface="Arial Black"/>
            </a:endParaRPr>
          </a:p>
        </p:txBody>
      </p:sp>
      <p:sp>
        <p:nvSpPr>
          <p:cNvPr id="30" name="Freeform 824"/>
          <p:cNvSpPr>
            <a:spLocks/>
          </p:cNvSpPr>
          <p:nvPr/>
        </p:nvSpPr>
        <p:spPr bwMode="auto">
          <a:xfrm rot="2127051" flipH="1" flipV="1">
            <a:off x="8942917" y="5399088"/>
            <a:ext cx="886883" cy="869950"/>
          </a:xfrm>
          <a:custGeom>
            <a:avLst/>
            <a:gdLst>
              <a:gd name="T0" fmla="*/ 494 w 750"/>
              <a:gd name="T1" fmla="*/ 166 h 470"/>
              <a:gd name="T2" fmla="*/ 750 w 750"/>
              <a:gd name="T3" fmla="*/ 338 h 470"/>
              <a:gd name="T4" fmla="*/ 492 w 750"/>
              <a:gd name="T5" fmla="*/ 470 h 470"/>
              <a:gd name="T6" fmla="*/ 490 w 750"/>
              <a:gd name="T7" fmla="*/ 390 h 470"/>
              <a:gd name="T8" fmla="*/ 142 w 750"/>
              <a:gd name="T9" fmla="*/ 306 h 470"/>
              <a:gd name="T10" fmla="*/ 4 w 750"/>
              <a:gd name="T11" fmla="*/ 172 h 470"/>
              <a:gd name="T12" fmla="*/ 0 w 750"/>
              <a:gd name="T13" fmla="*/ 2 h 470"/>
              <a:gd name="T14" fmla="*/ 166 w 750"/>
              <a:gd name="T15" fmla="*/ 168 h 470"/>
              <a:gd name="T16" fmla="*/ 496 w 750"/>
              <a:gd name="T17" fmla="*/ 248 h 470"/>
              <a:gd name="T18" fmla="*/ 494 w 750"/>
              <a:gd name="T19" fmla="*/ 16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0" h="470">
                <a:moveTo>
                  <a:pt x="494" y="166"/>
                </a:moveTo>
                <a:lnTo>
                  <a:pt x="750" y="338"/>
                </a:lnTo>
                <a:lnTo>
                  <a:pt x="492" y="470"/>
                </a:lnTo>
                <a:cubicBezTo>
                  <a:pt x="492" y="470"/>
                  <a:pt x="491" y="430"/>
                  <a:pt x="490" y="390"/>
                </a:cubicBezTo>
                <a:cubicBezTo>
                  <a:pt x="490" y="394"/>
                  <a:pt x="318" y="374"/>
                  <a:pt x="142" y="306"/>
                </a:cubicBezTo>
                <a:cubicBezTo>
                  <a:pt x="46" y="260"/>
                  <a:pt x="28" y="225"/>
                  <a:pt x="4" y="172"/>
                </a:cubicBezTo>
                <a:cubicBezTo>
                  <a:pt x="4" y="172"/>
                  <a:pt x="2" y="87"/>
                  <a:pt x="0" y="2"/>
                </a:cubicBezTo>
                <a:cubicBezTo>
                  <a:pt x="2" y="0"/>
                  <a:pt x="10" y="102"/>
                  <a:pt x="166" y="168"/>
                </a:cubicBezTo>
                <a:cubicBezTo>
                  <a:pt x="330" y="230"/>
                  <a:pt x="496" y="248"/>
                  <a:pt x="496" y="248"/>
                </a:cubicBezTo>
                <a:lnTo>
                  <a:pt x="494" y="166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40" name="Rectangle 808"/>
          <p:cNvSpPr>
            <a:spLocks noChangeArrowheads="1"/>
          </p:cNvSpPr>
          <p:nvPr/>
        </p:nvSpPr>
        <p:spPr bwMode="auto">
          <a:xfrm>
            <a:off x="4112684" y="4652963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適性入學</a:t>
            </a:r>
            <a:endParaRPr lang="en-US" altLang="zh-TW" sz="2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Rectangle 808"/>
          <p:cNvSpPr>
            <a:spLocks noChangeArrowheads="1"/>
          </p:cNvSpPr>
          <p:nvPr/>
        </p:nvSpPr>
        <p:spPr bwMode="auto">
          <a:xfrm>
            <a:off x="5327651" y="3284538"/>
            <a:ext cx="3043767" cy="6461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適性揚才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pPr>
              <a:defRPr/>
            </a:pPr>
            <a:fld id="{52F17F91-4FDC-4826-B420-54903A74BDE6}" type="slidenum">
              <a:rPr lang="zh-TW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9</a:t>
            </a:fld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Rectangle 808"/>
          <p:cNvSpPr>
            <a:spLocks noChangeArrowheads="1"/>
          </p:cNvSpPr>
          <p:nvPr/>
        </p:nvSpPr>
        <p:spPr bwMode="auto">
          <a:xfrm>
            <a:off x="6197601" y="5970589"/>
            <a:ext cx="172354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覺察與探索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Rectangle 808"/>
          <p:cNvSpPr>
            <a:spLocks noChangeArrowheads="1"/>
          </p:cNvSpPr>
          <p:nvPr/>
        </p:nvSpPr>
        <p:spPr bwMode="auto">
          <a:xfrm>
            <a:off x="6773334" y="5272089"/>
            <a:ext cx="172354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評估與統整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Rectangle 808"/>
          <p:cNvSpPr>
            <a:spLocks noChangeArrowheads="1"/>
          </p:cNvSpPr>
          <p:nvPr/>
        </p:nvSpPr>
        <p:spPr bwMode="auto">
          <a:xfrm>
            <a:off x="7787218" y="4652963"/>
            <a:ext cx="1107996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做決定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00" name="Freeform 824"/>
          <p:cNvSpPr>
            <a:spLocks/>
          </p:cNvSpPr>
          <p:nvPr/>
        </p:nvSpPr>
        <p:spPr bwMode="auto">
          <a:xfrm rot="2071066" flipH="1" flipV="1">
            <a:off x="9173634" y="3443289"/>
            <a:ext cx="1299633" cy="1335087"/>
          </a:xfrm>
          <a:custGeom>
            <a:avLst/>
            <a:gdLst>
              <a:gd name="T0" fmla="*/ 2147483647 w 750"/>
              <a:gd name="T1" fmla="*/ 2147483647 h 470"/>
              <a:gd name="T2" fmla="*/ 2147483647 w 750"/>
              <a:gd name="T3" fmla="*/ 2147483647 h 470"/>
              <a:gd name="T4" fmla="*/ 2147483647 w 750"/>
              <a:gd name="T5" fmla="*/ 2147483647 h 470"/>
              <a:gd name="T6" fmla="*/ 2147483647 w 750"/>
              <a:gd name="T7" fmla="*/ 2147483647 h 470"/>
              <a:gd name="T8" fmla="*/ 2147483647 w 750"/>
              <a:gd name="T9" fmla="*/ 2147483647 h 470"/>
              <a:gd name="T10" fmla="*/ 2147483647 w 750"/>
              <a:gd name="T11" fmla="*/ 2147483647 h 470"/>
              <a:gd name="T12" fmla="*/ 0 w 750"/>
              <a:gd name="T13" fmla="*/ 2147483647 h 470"/>
              <a:gd name="T14" fmla="*/ 2147483647 w 750"/>
              <a:gd name="T15" fmla="*/ 2147483647 h 470"/>
              <a:gd name="T16" fmla="*/ 2147483647 w 750"/>
              <a:gd name="T17" fmla="*/ 2147483647 h 470"/>
              <a:gd name="T18" fmla="*/ 2147483647 w 750"/>
              <a:gd name="T19" fmla="*/ 2147483647 h 4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0"/>
              <a:gd name="T31" fmla="*/ 0 h 470"/>
              <a:gd name="T32" fmla="*/ 750 w 750"/>
              <a:gd name="T33" fmla="*/ 470 h 4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0" h="470">
                <a:moveTo>
                  <a:pt x="494" y="166"/>
                </a:moveTo>
                <a:lnTo>
                  <a:pt x="750" y="338"/>
                </a:lnTo>
                <a:lnTo>
                  <a:pt x="492" y="470"/>
                </a:lnTo>
                <a:cubicBezTo>
                  <a:pt x="492" y="470"/>
                  <a:pt x="491" y="430"/>
                  <a:pt x="490" y="390"/>
                </a:cubicBezTo>
                <a:cubicBezTo>
                  <a:pt x="490" y="394"/>
                  <a:pt x="318" y="374"/>
                  <a:pt x="142" y="306"/>
                </a:cubicBezTo>
                <a:cubicBezTo>
                  <a:pt x="46" y="260"/>
                  <a:pt x="28" y="225"/>
                  <a:pt x="4" y="172"/>
                </a:cubicBezTo>
                <a:cubicBezTo>
                  <a:pt x="4" y="172"/>
                  <a:pt x="2" y="87"/>
                  <a:pt x="0" y="2"/>
                </a:cubicBezTo>
                <a:cubicBezTo>
                  <a:pt x="2" y="0"/>
                  <a:pt x="10" y="102"/>
                  <a:pt x="166" y="168"/>
                </a:cubicBezTo>
                <a:cubicBezTo>
                  <a:pt x="330" y="230"/>
                  <a:pt x="496" y="248"/>
                  <a:pt x="496" y="248"/>
                </a:cubicBezTo>
                <a:lnTo>
                  <a:pt x="494" y="16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7" name="橢圓形圖說文字 36"/>
          <p:cNvSpPr/>
          <p:nvPr/>
        </p:nvSpPr>
        <p:spPr bwMode="auto">
          <a:xfrm>
            <a:off x="9136805" y="5373688"/>
            <a:ext cx="2017183" cy="1295400"/>
          </a:xfrm>
          <a:prstGeom prst="wedgeEllipseCallout">
            <a:avLst>
              <a:gd name="adj1" fmla="val -67605"/>
              <a:gd name="adj2" fmla="val -10955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 sz="2800" b="1" dirty="0"/>
              <a:t>國中</a:t>
            </a:r>
            <a:endParaRPr lang="en-US" altLang="zh-TW" sz="2800" b="1" dirty="0"/>
          </a:p>
          <a:p>
            <a:pPr>
              <a:defRPr/>
            </a:pPr>
            <a:r>
              <a:rPr lang="zh-TW" altLang="en-US" sz="2800" b="1" dirty="0"/>
              <a:t>階段</a:t>
            </a:r>
          </a:p>
        </p:txBody>
      </p:sp>
      <p:sp>
        <p:nvSpPr>
          <p:cNvPr id="38" name="橢圓形圖說文字 37"/>
          <p:cNvSpPr/>
          <p:nvPr/>
        </p:nvSpPr>
        <p:spPr bwMode="auto">
          <a:xfrm>
            <a:off x="9311640" y="4297680"/>
            <a:ext cx="2880361" cy="1147445"/>
          </a:xfrm>
          <a:prstGeom prst="wedgeEllipseCallout">
            <a:avLst>
              <a:gd name="adj1" fmla="val -67605"/>
              <a:gd name="adj2" fmla="val -10955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lnSpc>
                <a:spcPts val="5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國三選填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Now</a:t>
            </a:r>
            <a:endParaRPr lang="en-US" altLang="zh-TW" sz="2400" b="1" dirty="0">
              <a:solidFill>
                <a:srgbClr val="FF0000"/>
              </a:solidFill>
            </a:endParaRPr>
          </a:p>
        </p:txBody>
      </p:sp>
      <p:sp>
        <p:nvSpPr>
          <p:cNvPr id="39" name="橢圓形圖說文字 38"/>
          <p:cNvSpPr/>
          <p:nvPr/>
        </p:nvSpPr>
        <p:spPr bwMode="auto">
          <a:xfrm>
            <a:off x="8688918" y="2997200"/>
            <a:ext cx="2112433" cy="1295400"/>
          </a:xfrm>
          <a:prstGeom prst="wedgeEllipseCallout">
            <a:avLst>
              <a:gd name="adj1" fmla="val -68694"/>
              <a:gd name="adj2" fmla="val 359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 sz="2800" b="1" dirty="0"/>
              <a:t>高中</a:t>
            </a:r>
            <a:endParaRPr lang="en-US" altLang="zh-TW" sz="2800" b="1" dirty="0"/>
          </a:p>
          <a:p>
            <a:pPr>
              <a:defRPr/>
            </a:pPr>
            <a:r>
              <a:rPr lang="zh-TW" altLang="en-US" sz="2800" b="1" dirty="0"/>
              <a:t>階段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4972</TotalTime>
  <Words>1084</Words>
  <Application>Microsoft Office PowerPoint</Application>
  <PresentationFormat>自訂</PresentationFormat>
  <Paragraphs>188</Paragraphs>
  <Slides>30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多面向</vt:lpstr>
      <vt:lpstr> 適性輔導/生涯輔導記錄手冊  ～導師～    臺南市大成國中 沈惠娟 </vt:lpstr>
      <vt:lpstr>適性發展                                                          (引自台中家商)</vt:lpstr>
      <vt:lpstr>導師</vt:lpstr>
      <vt:lpstr>國中生 哪裡尋找真愛?                                  (引自台中家商)</vt:lpstr>
      <vt:lpstr>國中畢業多元升學進路                              (引自台中家商)</vt:lpstr>
      <vt:lpstr>投影片 6</vt:lpstr>
      <vt:lpstr>        孩子想什麼          人本銜接營/國小升國一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生涯統整面面觀</vt:lpstr>
      <vt:lpstr>投影片 18</vt:lpstr>
      <vt:lpstr>生涯發展規劃書</vt:lpstr>
      <vt:lpstr>教師在志願選填的重要性</vt:lpstr>
      <vt:lpstr>我生涯(選填志願)諮詢對象：(可複選)</vt:lpstr>
      <vt:lpstr>投影片 22</vt:lpstr>
      <vt:lpstr>投影片 23</vt:lpstr>
      <vt:lpstr>家長學生常問志願選填之考量因素</vt:lpstr>
      <vt:lpstr>務必掌握下列事項 </vt:lpstr>
      <vt:lpstr>適性輔導協助事項</vt:lpstr>
      <vt:lpstr>參考資訊</vt:lpstr>
      <vt:lpstr>在適性輔導下還可以思考的教育議題</vt:lpstr>
      <vt:lpstr>參考資料</vt:lpstr>
      <vt:lpstr>投影片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yrhs_master</dc:creator>
  <cp:lastModifiedBy>Windows 使用者</cp:lastModifiedBy>
  <cp:revision>111</cp:revision>
  <dcterms:created xsi:type="dcterms:W3CDTF">2013-12-15T12:29:43Z</dcterms:created>
  <dcterms:modified xsi:type="dcterms:W3CDTF">2014-11-04T15:09:09Z</dcterms:modified>
</cp:coreProperties>
</file>